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12192000"/>
  <p:notesSz cx="6858000" cy="9144000"/>
  <p:embeddedFontLst>
    <p:embeddedFont>
      <p:font typeface="Tahoma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0" roundtripDataSignature="AMtx7mjjGxnOs7ABtLA7jUbQod6G+7ES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Tahoma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Tahom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0322ff4daa_1_2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10322ff4daa_1_2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320fa62bd_2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10320fa62bd_2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0320fa62bd_2_2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10320fa62bd_2_2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0320fa62bd_2_1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10320fa62bd_2_1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320fa62bd_2_1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10320fa62bd_2_1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0320fa62bd_2_1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g10320fa62bd_2_1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74bce32745874c85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g74bce32745874c85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0320fa637a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g10320fa637a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74bce32745874c85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g74bce32745874c85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74bce32745874c85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g74bce32745874c85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10262aee_1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g10510262aee_1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0322ff4daa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g10322ff4daa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0320fa62bd_2_2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10320fa62bd_2_2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0320fa62bd_2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10320fa62bd_2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本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竖排标题和文本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322ff4daa_1_228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g10322ff4daa_1_228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g10322ff4daa_1_22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g10322ff4daa_1_22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g10322ff4daa_1_22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0322ff4daa_1_23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g10322ff4daa_1_23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g10322ff4daa_1_23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g10322ff4daa_1_23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g10322ff4daa_1_23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322ff4daa_1_240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g10322ff4daa_1_240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g10322ff4daa_1_24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g10322ff4daa_1_24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g10322ff4daa_1_24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项内容" type="twoObj">
  <p:cSld name="TWO_OBJECT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322ff4daa_1_24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g10322ff4daa_1_246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g10322ff4daa_1_246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g10322ff4daa_1_24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g10322ff4daa_1_24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g10322ff4daa_1_24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322ff4daa_1_253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g10322ff4daa_1_253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g10322ff4daa_1_253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g10322ff4daa_1_253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g10322ff4daa_1_253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g10322ff4daa_1_25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g10322ff4daa_1_25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g10322ff4daa_1_25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322ff4daa_1_26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g10322ff4daa_1_26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g10322ff4daa_1_26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g10322ff4daa_1_26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322ff4daa_1_26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g10322ff4daa_1_26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g10322ff4daa_1_26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322ff4daa_1_271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g10322ff4daa_1_271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6" name="Google Shape;136;g10322ff4daa_1_271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7" name="Google Shape;137;g10322ff4daa_1_27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g10322ff4daa_1_27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g10322ff4daa_1_27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322ff4daa_1_278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g10322ff4daa_1_278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g10322ff4daa_1_278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4" name="Google Shape;144;g10322ff4daa_1_27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g10322ff4daa_1_27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g10322ff4daa_1_27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本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322ff4daa_1_28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g10322ff4daa_1_285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g10322ff4daa_1_28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g10322ff4daa_1_28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g10322ff4daa_1_28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竖排标题和文本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322ff4daa_1_291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g10322ff4daa_1_291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g10322ff4daa_1_29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g10322ff4daa_1_29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g10322ff4daa_1_29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项内容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与标题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3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322ff4daa_1_22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6" name="Google Shape;86;g10322ff4daa_1_22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g10322ff4daa_1_22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g10322ff4daa_1_22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g10322ff4daa_1_22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5" Type="http://schemas.openxmlformats.org/officeDocument/2006/relationships/hyperlink" Target="https://courses.analyticsvidhya.com/courses/naive-bayes?utm_source=blog&amp;utm_medium=naive-bayes-explained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7.png"/><Relationship Id="rId6" Type="http://schemas.openxmlformats.org/officeDocument/2006/relationships/image" Target="../media/image3.png"/><Relationship Id="rId7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encrypted-tbn0.gstatic.com/images?q=tbn:ANd9GcTVhvbyYdv1pVza3mwS3tM9S3lF8WyrIhJqYg&amp;usqp=CAU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12.jpg"/><Relationship Id="rId5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g10322ff4daa_1_205"/>
          <p:cNvPicPr preferRelativeResize="0"/>
          <p:nvPr/>
        </p:nvPicPr>
        <p:blipFill rotWithShape="1">
          <a:blip r:embed="rId3">
            <a:alphaModFix/>
          </a:blip>
          <a:srcRect b="11573" l="0" r="13621" t="15545"/>
          <a:stretch/>
        </p:blipFill>
        <p:spPr>
          <a:xfrm>
            <a:off x="0" y="-1"/>
            <a:ext cx="121919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10322ff4daa_1_205"/>
          <p:cNvSpPr/>
          <p:nvPr/>
        </p:nvSpPr>
        <p:spPr>
          <a:xfrm>
            <a:off x="0" y="9089"/>
            <a:ext cx="12192000" cy="6858000"/>
          </a:xfrm>
          <a:prstGeom prst="rect">
            <a:avLst/>
          </a:prstGeom>
          <a:solidFill>
            <a:schemeClr val="dk1">
              <a:alpha val="11760"/>
            </a:scheme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10322ff4daa_1_205"/>
          <p:cNvSpPr/>
          <p:nvPr/>
        </p:nvSpPr>
        <p:spPr>
          <a:xfrm>
            <a:off x="1613216" y="584912"/>
            <a:ext cx="5357363" cy="6000633"/>
          </a:xfrm>
          <a:custGeom>
            <a:rect b="b" l="l" r="r" t="t"/>
            <a:pathLst>
              <a:path extrusionOk="0" h="526" w="470">
                <a:moveTo>
                  <a:pt x="266" y="516"/>
                </a:moveTo>
                <a:cubicBezTo>
                  <a:pt x="249" y="526"/>
                  <a:pt x="221" y="526"/>
                  <a:pt x="204" y="516"/>
                </a:cubicBezTo>
                <a:cubicBezTo>
                  <a:pt x="31" y="416"/>
                  <a:pt x="31" y="416"/>
                  <a:pt x="31" y="416"/>
                </a:cubicBezTo>
                <a:cubicBezTo>
                  <a:pt x="14" y="406"/>
                  <a:pt x="0" y="382"/>
                  <a:pt x="0" y="362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43"/>
                  <a:pt x="14" y="119"/>
                  <a:pt x="31" y="109"/>
                </a:cubicBezTo>
                <a:cubicBezTo>
                  <a:pt x="204" y="10"/>
                  <a:pt x="204" y="10"/>
                  <a:pt x="204" y="10"/>
                </a:cubicBezTo>
                <a:cubicBezTo>
                  <a:pt x="221" y="0"/>
                  <a:pt x="249" y="0"/>
                  <a:pt x="266" y="10"/>
                </a:cubicBezTo>
                <a:cubicBezTo>
                  <a:pt x="439" y="109"/>
                  <a:pt x="439" y="109"/>
                  <a:pt x="439" y="109"/>
                </a:cubicBezTo>
                <a:cubicBezTo>
                  <a:pt x="456" y="119"/>
                  <a:pt x="470" y="143"/>
                  <a:pt x="470" y="163"/>
                </a:cubicBezTo>
                <a:cubicBezTo>
                  <a:pt x="470" y="362"/>
                  <a:pt x="470" y="362"/>
                  <a:pt x="470" y="362"/>
                </a:cubicBezTo>
                <a:cubicBezTo>
                  <a:pt x="470" y="382"/>
                  <a:pt x="456" y="406"/>
                  <a:pt x="439" y="416"/>
                </a:cubicBezTo>
                <a:lnTo>
                  <a:pt x="266" y="516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t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10322ff4daa_1_205"/>
          <p:cNvSpPr/>
          <p:nvPr/>
        </p:nvSpPr>
        <p:spPr>
          <a:xfrm>
            <a:off x="1789873" y="782779"/>
            <a:ext cx="5004052" cy="5604900"/>
          </a:xfrm>
          <a:custGeom>
            <a:rect b="b" l="l" r="r" t="t"/>
            <a:pathLst>
              <a:path extrusionOk="0" h="526" w="470">
                <a:moveTo>
                  <a:pt x="266" y="516"/>
                </a:moveTo>
                <a:cubicBezTo>
                  <a:pt x="249" y="526"/>
                  <a:pt x="221" y="526"/>
                  <a:pt x="204" y="516"/>
                </a:cubicBezTo>
                <a:cubicBezTo>
                  <a:pt x="31" y="416"/>
                  <a:pt x="31" y="416"/>
                  <a:pt x="31" y="416"/>
                </a:cubicBezTo>
                <a:cubicBezTo>
                  <a:pt x="14" y="406"/>
                  <a:pt x="0" y="382"/>
                  <a:pt x="0" y="362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43"/>
                  <a:pt x="14" y="119"/>
                  <a:pt x="31" y="109"/>
                </a:cubicBezTo>
                <a:cubicBezTo>
                  <a:pt x="204" y="10"/>
                  <a:pt x="204" y="10"/>
                  <a:pt x="204" y="10"/>
                </a:cubicBezTo>
                <a:cubicBezTo>
                  <a:pt x="221" y="0"/>
                  <a:pt x="249" y="0"/>
                  <a:pt x="266" y="10"/>
                </a:cubicBezTo>
                <a:cubicBezTo>
                  <a:pt x="439" y="109"/>
                  <a:pt x="439" y="109"/>
                  <a:pt x="439" y="109"/>
                </a:cubicBezTo>
                <a:cubicBezTo>
                  <a:pt x="456" y="119"/>
                  <a:pt x="470" y="143"/>
                  <a:pt x="470" y="163"/>
                </a:cubicBezTo>
                <a:cubicBezTo>
                  <a:pt x="470" y="362"/>
                  <a:pt x="470" y="362"/>
                  <a:pt x="470" y="362"/>
                </a:cubicBezTo>
                <a:cubicBezTo>
                  <a:pt x="470" y="382"/>
                  <a:pt x="456" y="406"/>
                  <a:pt x="439" y="416"/>
                </a:cubicBezTo>
                <a:lnTo>
                  <a:pt x="266" y="516"/>
                </a:lnTo>
                <a:close/>
              </a:path>
            </a:pathLst>
          </a:custGeom>
          <a:noFill/>
          <a:ln cap="flat" cmpd="sng" w="317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10322ff4daa_1_205"/>
          <p:cNvSpPr/>
          <p:nvPr/>
        </p:nvSpPr>
        <p:spPr>
          <a:xfrm>
            <a:off x="2325131" y="4061589"/>
            <a:ext cx="39345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Chenhao Shangguan </a:t>
            </a:r>
            <a:endParaRPr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Kaiyu Zhang</a:t>
            </a:r>
            <a:endParaRPr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Kun Bai</a:t>
            </a:r>
            <a:endParaRPr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Yindi Ma</a:t>
            </a:r>
            <a:endParaRPr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2021.12.03</a:t>
            </a:r>
            <a:endParaRPr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endParaRPr/>
          </a:p>
        </p:txBody>
      </p:sp>
      <p:sp>
        <p:nvSpPr>
          <p:cNvPr id="168" name="Google Shape;168;g10322ff4daa_1_205"/>
          <p:cNvSpPr txBox="1"/>
          <p:nvPr/>
        </p:nvSpPr>
        <p:spPr>
          <a:xfrm>
            <a:off x="1935302" y="2329374"/>
            <a:ext cx="47634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Sentiment Analysis of </a:t>
            </a:r>
            <a:endParaRPr b="1" sz="29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Yelp Reviews using </a:t>
            </a:r>
            <a:endParaRPr b="1" sz="29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NLP Techniques</a:t>
            </a:r>
            <a:endParaRPr b="1" i="0" sz="2500" u="none" cap="none" strike="noStrike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169" name="Google Shape;169;g10322ff4daa_1_205"/>
          <p:cNvGrpSpPr/>
          <p:nvPr/>
        </p:nvGrpSpPr>
        <p:grpSpPr>
          <a:xfrm flipH="1" rot="10800000">
            <a:off x="2728703" y="3940678"/>
            <a:ext cx="3176628" cy="60816"/>
            <a:chOff x="1239791" y="3373704"/>
            <a:chExt cx="5327232" cy="56400"/>
          </a:xfrm>
        </p:grpSpPr>
        <p:sp>
          <p:nvSpPr>
            <p:cNvPr id="170" name="Google Shape;170;g10322ff4daa_1_205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g10322ff4daa_1_205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g10322ff4daa_1_205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g10322ff4daa_1_205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g10322ff4daa_1_205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oogle Shape;346;g10320fa62bd_2_70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347" name="Google Shape;347;g10320fa62bd_2_70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g10320fa62bd_2_70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g10320fa62bd_2_70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g10320fa62bd_2_70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g10320fa62bd_2_70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2" name="Google Shape;352;g10320fa62bd_2_70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10320fa62bd_2_70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7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54" name="Google Shape;354;g10320fa62bd_2_70"/>
          <p:cNvSpPr txBox="1"/>
          <p:nvPr/>
        </p:nvSpPr>
        <p:spPr>
          <a:xfrm>
            <a:off x="1227700" y="245375"/>
            <a:ext cx="367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Preprocessing</a:t>
            </a:r>
            <a:endParaRPr/>
          </a:p>
        </p:txBody>
      </p:sp>
      <p:sp>
        <p:nvSpPr>
          <p:cNvPr id="355" name="Google Shape;355;g10320fa62bd_2_70"/>
          <p:cNvSpPr txBox="1"/>
          <p:nvPr/>
        </p:nvSpPr>
        <p:spPr>
          <a:xfrm>
            <a:off x="7171775" y="2122363"/>
            <a:ext cx="752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356" name="Google Shape;356;g10320fa62bd_2_70"/>
          <p:cNvSpPr txBox="1"/>
          <p:nvPr/>
        </p:nvSpPr>
        <p:spPr>
          <a:xfrm>
            <a:off x="1749275" y="4438075"/>
            <a:ext cx="54225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5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Azure text analytics API results after preprocessing</a:t>
            </a:r>
            <a:endParaRPr sz="19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357" name="Google Shape;357;g10320fa62bd_2_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1925" y="1648504"/>
            <a:ext cx="8294175" cy="2409676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g10320fa62bd_2_70"/>
          <p:cNvSpPr txBox="1"/>
          <p:nvPr/>
        </p:nvSpPr>
        <p:spPr>
          <a:xfrm>
            <a:off x="1749275" y="4861375"/>
            <a:ext cx="257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D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elete: their, is, a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g10320fa62bd_2_220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364" name="Google Shape;364;g10320fa62bd_2_220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g10320fa62bd_2_220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g10320fa62bd_2_220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g10320fa62bd_2_220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g10320fa62bd_2_220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9" name="Google Shape;369;g10320fa62bd_2_220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g10320fa62bd_2_220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7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71" name="Google Shape;371;g10320fa62bd_2_220"/>
          <p:cNvSpPr txBox="1"/>
          <p:nvPr/>
        </p:nvSpPr>
        <p:spPr>
          <a:xfrm>
            <a:off x="1227700" y="245375"/>
            <a:ext cx="367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Remove Stop Words</a:t>
            </a:r>
            <a:endParaRPr/>
          </a:p>
        </p:txBody>
      </p:sp>
      <p:sp>
        <p:nvSpPr>
          <p:cNvPr id="372" name="Google Shape;372;g10320fa62bd_2_220"/>
          <p:cNvSpPr txBox="1"/>
          <p:nvPr/>
        </p:nvSpPr>
        <p:spPr>
          <a:xfrm>
            <a:off x="7171775" y="2122363"/>
            <a:ext cx="752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373" name="Google Shape;373;g10320fa62bd_2_220"/>
          <p:cNvSpPr txBox="1"/>
          <p:nvPr/>
        </p:nvSpPr>
        <p:spPr>
          <a:xfrm>
            <a:off x="1227700" y="1586900"/>
            <a:ext cx="74136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The words which are generally filtered out before processing a natural language are called stop words. </a:t>
            </a:r>
            <a:endParaRPr b="1" sz="1800">
              <a:solidFill>
                <a:schemeClr val="dk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Examples of a few stop words in English are “the”, “a”, “an”, “so”, “what”.</a:t>
            </a:r>
            <a:endParaRPr b="1" sz="1800">
              <a:solidFill>
                <a:schemeClr val="dk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" name="Google Shape;378;g10320fa62bd_2_115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379" name="Google Shape;379;g10320fa62bd_2_115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g10320fa62bd_2_115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g10320fa62bd_2_115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g10320fa62bd_2_115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g10320fa62bd_2_115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4" name="Google Shape;384;g10320fa62bd_2_115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g10320fa62bd_2_115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7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86" name="Google Shape;386;g10320fa62bd_2_115"/>
          <p:cNvSpPr txBox="1"/>
          <p:nvPr/>
        </p:nvSpPr>
        <p:spPr>
          <a:xfrm>
            <a:off x="1227700" y="245375"/>
            <a:ext cx="367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Lemmatization</a:t>
            </a:r>
            <a:endParaRPr/>
          </a:p>
        </p:txBody>
      </p:sp>
      <p:sp>
        <p:nvSpPr>
          <p:cNvPr id="387" name="Google Shape;387;g10320fa62bd_2_115"/>
          <p:cNvSpPr txBox="1"/>
          <p:nvPr/>
        </p:nvSpPr>
        <p:spPr>
          <a:xfrm>
            <a:off x="7171775" y="2122363"/>
            <a:ext cx="752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388" name="Google Shape;388;g10320fa62bd_2_115"/>
          <p:cNvSpPr txBox="1"/>
          <p:nvPr/>
        </p:nvSpPr>
        <p:spPr>
          <a:xfrm>
            <a:off x="1227700" y="1252525"/>
            <a:ext cx="6612000" cy="30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Process</a:t>
            </a:r>
            <a:r>
              <a:rPr lang="en-US" sz="2300">
                <a:solidFill>
                  <a:srgbClr val="292929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b="1" lang="en-US" sz="1800">
                <a:solidFill>
                  <a:schemeClr val="dk2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of Converting a word to its Base Form:</a:t>
            </a:r>
            <a:endParaRPr b="1" sz="1800">
              <a:solidFill>
                <a:schemeClr val="dk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cared, caring, cares                care</a:t>
            </a:r>
            <a:endParaRPr b="1" sz="1800">
              <a:solidFill>
                <a:schemeClr val="dk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loved, loving, loves                 love</a:t>
            </a:r>
            <a:endParaRPr b="1" sz="1800">
              <a:solidFill>
                <a:schemeClr val="dk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text = """he kept eating while we are talking"""</a:t>
            </a:r>
            <a:endParaRPr b="1" sz="1800">
              <a:solidFill>
                <a:schemeClr val="dk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result: ['he', 'keep', 'eat', 'while', 'we', 'be', 'talk']</a:t>
            </a:r>
            <a:endParaRPr sz="2300">
              <a:solidFill>
                <a:srgbClr val="292929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92929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g10320fa62bd_2_163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394" name="Google Shape;394;g10320fa62bd_2_163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g10320fa62bd_2_163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g10320fa62bd_2_163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g10320fa62bd_2_163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g10320fa62bd_2_163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9" name="Google Shape;399;g10320fa62bd_2_163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g10320fa62bd_2_163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7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01" name="Google Shape;401;g10320fa62bd_2_163"/>
          <p:cNvSpPr txBox="1"/>
          <p:nvPr/>
        </p:nvSpPr>
        <p:spPr>
          <a:xfrm>
            <a:off x="1260775" y="206725"/>
            <a:ext cx="7640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Word-embedding:Word Count</a:t>
            </a:r>
            <a:endParaRPr/>
          </a:p>
        </p:txBody>
      </p:sp>
      <p:sp>
        <p:nvSpPr>
          <p:cNvPr id="402" name="Google Shape;402;g10320fa62bd_2_163"/>
          <p:cNvSpPr txBox="1"/>
          <p:nvPr/>
        </p:nvSpPr>
        <p:spPr>
          <a:xfrm>
            <a:off x="7171775" y="2122363"/>
            <a:ext cx="752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403" name="Google Shape;403;g10320fa62bd_2_163"/>
          <p:cNvSpPr txBox="1"/>
          <p:nvPr/>
        </p:nvSpPr>
        <p:spPr>
          <a:xfrm>
            <a:off x="1311875" y="1574300"/>
            <a:ext cx="6612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04" name="Google Shape;404;g10320fa62bd_2_163"/>
          <p:cNvPicPr preferRelativeResize="0"/>
          <p:nvPr/>
        </p:nvPicPr>
        <p:blipFill rotWithShape="1">
          <a:blip r:embed="rId3">
            <a:alphaModFix/>
          </a:blip>
          <a:srcRect b="7828" l="0" r="0" t="32686"/>
          <a:stretch/>
        </p:blipFill>
        <p:spPr>
          <a:xfrm>
            <a:off x="908100" y="1499100"/>
            <a:ext cx="9459224" cy="355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g10320fa62bd_2_177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410" name="Google Shape;410;g10320fa62bd_2_177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g10320fa62bd_2_177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g10320fa62bd_2_177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g10320fa62bd_2_177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g10320fa62bd_2_177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5" name="Google Shape;415;g10320fa62bd_2_177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g10320fa62bd_2_177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8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17" name="Google Shape;417;g10320fa62bd_2_177"/>
          <p:cNvSpPr txBox="1"/>
          <p:nvPr/>
        </p:nvSpPr>
        <p:spPr>
          <a:xfrm>
            <a:off x="1227700" y="245375"/>
            <a:ext cx="9162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Word-embedding:</a:t>
            </a: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TF-IDF</a:t>
            </a:r>
            <a:endParaRPr/>
          </a:p>
        </p:txBody>
      </p:sp>
      <p:sp>
        <p:nvSpPr>
          <p:cNvPr id="418" name="Google Shape;418;g10320fa62bd_2_177"/>
          <p:cNvSpPr txBox="1"/>
          <p:nvPr/>
        </p:nvSpPr>
        <p:spPr>
          <a:xfrm>
            <a:off x="7171775" y="2122363"/>
            <a:ext cx="752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</a:endParaRPr>
          </a:p>
        </p:txBody>
      </p:sp>
      <p:pic>
        <p:nvPicPr>
          <p:cNvPr id="419" name="Google Shape;419;g10320fa62bd_2_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7694" y="1232350"/>
            <a:ext cx="7665182" cy="45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" name="Google Shape;424;g74bce32745874c85_32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425" name="Google Shape;425;g74bce32745874c85_32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g74bce32745874c85_32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g74bce32745874c85_32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g74bce32745874c85_32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g74bce32745874c85_32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0" name="Google Shape;430;g74bce32745874c85_32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g74bce32745874c85_32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9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432" name="Google Shape;432;g74bce32745874c85_32"/>
          <p:cNvGrpSpPr/>
          <p:nvPr/>
        </p:nvGrpSpPr>
        <p:grpSpPr>
          <a:xfrm>
            <a:off x="1041922" y="1154905"/>
            <a:ext cx="4172197" cy="4859274"/>
            <a:chOff x="933212" y="2136203"/>
            <a:chExt cx="3212100" cy="3741069"/>
          </a:xfrm>
        </p:grpSpPr>
        <p:sp>
          <p:nvSpPr>
            <p:cNvPr id="433" name="Google Shape;433;g74bce32745874c85_32"/>
            <p:cNvSpPr txBox="1"/>
            <p:nvPr/>
          </p:nvSpPr>
          <p:spPr>
            <a:xfrm>
              <a:off x="933233" y="2212899"/>
              <a:ext cx="2640600" cy="173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22D47"/>
                </a:buClr>
                <a:buSzPts val="1467"/>
                <a:buFont typeface="Arial"/>
                <a:buNone/>
              </a:pPr>
              <a:r>
                <a:rPr b="1" lang="en-US" sz="1467">
                  <a:solidFill>
                    <a:srgbClr val="222D47"/>
                  </a:solidFill>
                  <a:latin typeface="Tahoma"/>
                  <a:ea typeface="Tahoma"/>
                  <a:cs typeface="Tahoma"/>
                  <a:sym typeface="Tahoma"/>
                </a:rPr>
                <a:t>Multinomial Naive</a:t>
              </a:r>
              <a:r>
                <a:rPr lang="en-US" sz="1300">
                  <a:solidFill>
                    <a:schemeClr val="lt1"/>
                  </a:solidFill>
                </a:rPr>
                <a:t> </a:t>
              </a:r>
              <a:r>
                <a:rPr b="1" lang="en-US" sz="1467">
                  <a:solidFill>
                    <a:srgbClr val="222D47"/>
                  </a:solidFill>
                  <a:latin typeface="Tahoma"/>
                  <a:ea typeface="Tahoma"/>
                  <a:cs typeface="Tahoma"/>
                  <a:sym typeface="Tahoma"/>
                </a:rPr>
                <a:t>Bayes Classifier</a:t>
              </a:r>
              <a:endParaRPr b="1" sz="1467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34" name="Google Shape;434;g74bce32745874c85_32"/>
            <p:cNvSpPr txBox="1"/>
            <p:nvPr/>
          </p:nvSpPr>
          <p:spPr>
            <a:xfrm>
              <a:off x="933212" y="4344443"/>
              <a:ext cx="3212100" cy="14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67"/>
                <a:buFont typeface="Arial"/>
                <a:buNone/>
              </a:pP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The likelihood of observing a histogram x is given by:</a:t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435" name="Google Shape;435;g74bce32745874c85_32"/>
            <p:cNvCxnSpPr/>
            <p:nvPr/>
          </p:nvCxnSpPr>
          <p:spPr>
            <a:xfrm>
              <a:off x="933242" y="2136203"/>
              <a:ext cx="2119800" cy="0"/>
            </a:xfrm>
            <a:prstGeom prst="straightConnector1">
              <a:avLst/>
            </a:prstGeom>
            <a:noFill/>
            <a:ln cap="flat" cmpd="sng" w="57150">
              <a:solidFill>
                <a:srgbClr val="222D4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6" name="Google Shape;436;g74bce32745874c85_32"/>
            <p:cNvCxnSpPr/>
            <p:nvPr/>
          </p:nvCxnSpPr>
          <p:spPr>
            <a:xfrm>
              <a:off x="1054989" y="5877272"/>
              <a:ext cx="2119800" cy="0"/>
            </a:xfrm>
            <a:prstGeom prst="straightConnector1">
              <a:avLst/>
            </a:prstGeom>
            <a:noFill/>
            <a:ln cap="flat" cmpd="sng" w="57150">
              <a:solidFill>
                <a:srgbClr val="222D4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37" name="Google Shape;437;g74bce32745874c85_32"/>
          <p:cNvSpPr txBox="1"/>
          <p:nvPr/>
        </p:nvSpPr>
        <p:spPr>
          <a:xfrm>
            <a:off x="1227700" y="245375"/>
            <a:ext cx="4868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Classifying Methods</a:t>
            </a:r>
            <a:endParaRPr/>
          </a:p>
        </p:txBody>
      </p:sp>
      <p:pic>
        <p:nvPicPr>
          <p:cNvPr id="438" name="Google Shape;438;g74bce32745874c85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550" y="4533225"/>
            <a:ext cx="2972625" cy="667325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g74bce32745874c85_32"/>
          <p:cNvSpPr txBox="1"/>
          <p:nvPr/>
        </p:nvSpPr>
        <p:spPr>
          <a:xfrm>
            <a:off x="1041925" y="1656500"/>
            <a:ext cx="4259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67"/>
              <a:buFont typeface="Arial"/>
              <a:buNone/>
            </a:pPr>
            <a:r>
              <a:rPr lang="en-US" sz="1200">
                <a:solidFill>
                  <a:schemeClr val="dk2"/>
                </a:solidFill>
                <a:highlight>
                  <a:srgbClr val="FFFFFF"/>
                </a:highlight>
              </a:rPr>
              <a:t>In simple terms, a Naive Bayes classifier assumes that the presence of a particular feature in a class is unrelated to the presence of any other feature. (Naive)</a:t>
            </a:r>
            <a:endParaRPr sz="1200"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440" name="Google Shape;440;g74bce32745874c85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4675" y="2210603"/>
            <a:ext cx="2871775" cy="1750597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g74bce32745874c85_32"/>
          <p:cNvSpPr txBox="1"/>
          <p:nvPr/>
        </p:nvSpPr>
        <p:spPr>
          <a:xfrm>
            <a:off x="5948200" y="1656500"/>
            <a:ext cx="4714200" cy="35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8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50">
                <a:solidFill>
                  <a:schemeClr val="dk2"/>
                </a:solidFill>
                <a:highlight>
                  <a:srgbClr val="FFFFFF"/>
                </a:highlight>
              </a:rPr>
              <a:t>Step 1: </a:t>
            </a:r>
            <a:endParaRPr b="1"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83333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50">
                <a:solidFill>
                  <a:schemeClr val="dk2"/>
                </a:solidFill>
                <a:highlight>
                  <a:srgbClr val="FFFFFF"/>
                </a:highlight>
              </a:rPr>
              <a:t>Convert the data set into a frequency table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83333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50">
                <a:solidFill>
                  <a:schemeClr val="dk2"/>
                </a:solidFill>
                <a:highlight>
                  <a:srgbClr val="FFFFFF"/>
                </a:highlight>
              </a:rPr>
              <a:t>Step 2: </a:t>
            </a:r>
            <a:endParaRPr sz="13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83333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50">
                <a:solidFill>
                  <a:schemeClr val="dk2"/>
                </a:solidFill>
                <a:highlight>
                  <a:srgbClr val="FFFFFF"/>
                </a:highlight>
              </a:rPr>
              <a:t>Create Likelihood table by finding the probabilities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67"/>
              <a:buFont typeface="Arial"/>
              <a:buNone/>
            </a:pPr>
            <a:r>
              <a:rPr b="1" lang="en-US" sz="1350">
                <a:solidFill>
                  <a:schemeClr val="dk2"/>
                </a:solidFill>
                <a:highlight>
                  <a:srgbClr val="FFFFFF"/>
                </a:highlight>
              </a:rPr>
              <a:t>Step 3: </a:t>
            </a:r>
            <a:endParaRPr sz="13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67"/>
              <a:buFont typeface="Arial"/>
              <a:buNone/>
            </a:pPr>
            <a:r>
              <a:t/>
            </a:r>
            <a:endParaRPr sz="13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67"/>
              <a:buFont typeface="Arial"/>
              <a:buNone/>
            </a:pPr>
            <a:r>
              <a:rPr lang="en-US" sz="1350">
                <a:solidFill>
                  <a:schemeClr val="dk2"/>
                </a:solidFill>
                <a:highlight>
                  <a:srgbClr val="FFFFFF"/>
                </a:highlight>
              </a:rPr>
              <a:t>Use </a:t>
            </a:r>
            <a:r>
              <a:rPr lang="en-US" sz="1350">
                <a:solidFill>
                  <a:schemeClr val="dk2"/>
                </a:solidFill>
                <a:highlight>
                  <a:srgbClr val="FFFFFF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Naive Bayesian</a:t>
            </a:r>
            <a:r>
              <a:rPr lang="en-US" sz="1350">
                <a:solidFill>
                  <a:schemeClr val="dk2"/>
                </a:solidFill>
                <a:highlight>
                  <a:srgbClr val="FFFFFF"/>
                </a:highlight>
              </a:rPr>
              <a:t> equation to calculate the posterior probability for each class. 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67"/>
              <a:buFont typeface="Arial"/>
              <a:buNone/>
            </a:pPr>
            <a:r>
              <a:t/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67"/>
              <a:buFont typeface="Arial"/>
              <a:buNone/>
            </a:pPr>
            <a:r>
              <a:rPr lang="en-US" sz="1350">
                <a:solidFill>
                  <a:schemeClr val="dk2"/>
                </a:solidFill>
                <a:highlight>
                  <a:srgbClr val="FFFFFF"/>
                </a:highlight>
              </a:rPr>
              <a:t>The class with the highest posterior probability is the outcome of prediction.</a:t>
            </a:r>
            <a:endParaRPr sz="1200">
              <a:solidFill>
                <a:schemeClr val="dk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" name="Google Shape;446;g10320fa637a_0_7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447" name="Google Shape;447;g10320fa637a_0_7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g10320fa637a_0_7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g10320fa637a_0_7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g10320fa637a_0_7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g10320fa637a_0_7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2" name="Google Shape;452;g10320fa637a_0_7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g10320fa637a_0_7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10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454" name="Google Shape;454;g10320fa637a_0_7"/>
          <p:cNvGrpSpPr/>
          <p:nvPr/>
        </p:nvGrpSpPr>
        <p:grpSpPr>
          <a:xfrm>
            <a:off x="1041939" y="1123675"/>
            <a:ext cx="4781602" cy="4847449"/>
            <a:chOff x="3434181" y="2145307"/>
            <a:chExt cx="2854347" cy="3731965"/>
          </a:xfrm>
        </p:grpSpPr>
        <p:sp>
          <p:nvSpPr>
            <p:cNvPr id="455" name="Google Shape;455;g10320fa637a_0_7"/>
            <p:cNvSpPr txBox="1"/>
            <p:nvPr/>
          </p:nvSpPr>
          <p:spPr>
            <a:xfrm>
              <a:off x="3434181" y="2256587"/>
              <a:ext cx="2046900" cy="43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b="1" lang="en-US" sz="1467">
                  <a:solidFill>
                    <a:srgbClr val="222D47"/>
                  </a:solidFill>
                  <a:latin typeface="Tahoma"/>
                  <a:ea typeface="Tahoma"/>
                  <a:cs typeface="Tahoma"/>
                  <a:sym typeface="Tahoma"/>
                </a:rPr>
                <a:t>Support Vector Machine</a:t>
              </a:r>
              <a:endParaRPr b="1" sz="1467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22D47"/>
                </a:buClr>
                <a:buSzPts val="1467"/>
                <a:buFont typeface="Arial"/>
                <a:buNone/>
              </a:pPr>
              <a:r>
                <a:t/>
              </a:r>
              <a:endParaRPr b="1" sz="1467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56" name="Google Shape;456;g10320fa637a_0_7"/>
            <p:cNvSpPr txBox="1"/>
            <p:nvPr/>
          </p:nvSpPr>
          <p:spPr>
            <a:xfrm>
              <a:off x="3447828" y="2595226"/>
              <a:ext cx="2840700" cy="213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67"/>
                <a:buFont typeface="Arial"/>
                <a:buNone/>
              </a:pP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SVMs are supervised algorithms for binary classification tasks</a:t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67"/>
                <a:buFont typeface="Arial"/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67"/>
                <a:buFont typeface="Arial"/>
                <a:buNone/>
              </a:pP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Support vectors are points in the data that lie closest to the classification hyperplane</a:t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67"/>
                <a:buFont typeface="Arial"/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67"/>
                <a:buFont typeface="Arial"/>
                <a:buNone/>
              </a:pP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Goal: Find the separating hyperplane by </a:t>
              </a: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optimization</a:t>
              </a: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 and make decision to classify</a:t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67"/>
                <a:buFont typeface="Arial"/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-304800" lvl="0" marL="45720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200"/>
                <a:buFont typeface="Tahoma"/>
                <a:buAutoNum type="arabicPeriod"/>
              </a:pP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Minimize (By training)</a:t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-304800" lvl="0" marL="45720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200"/>
                <a:buFont typeface="Tahoma"/>
                <a:buAutoNum type="arabicPeriod"/>
              </a:pP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Classification (For testing)</a:t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67"/>
                <a:buFont typeface="Arial"/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457" name="Google Shape;457;g10320fa637a_0_7"/>
            <p:cNvCxnSpPr/>
            <p:nvPr/>
          </p:nvCxnSpPr>
          <p:spPr>
            <a:xfrm>
              <a:off x="3434192" y="2145307"/>
              <a:ext cx="2119800" cy="0"/>
            </a:xfrm>
            <a:prstGeom prst="straightConnector1">
              <a:avLst/>
            </a:prstGeom>
            <a:noFill/>
            <a:ln cap="flat" cmpd="sng" w="57150">
              <a:solidFill>
                <a:srgbClr val="222D4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8" name="Google Shape;458;g10320fa637a_0_7"/>
            <p:cNvCxnSpPr/>
            <p:nvPr/>
          </p:nvCxnSpPr>
          <p:spPr>
            <a:xfrm>
              <a:off x="3434192" y="5877272"/>
              <a:ext cx="2119800" cy="0"/>
            </a:xfrm>
            <a:prstGeom prst="straightConnector1">
              <a:avLst/>
            </a:prstGeom>
            <a:noFill/>
            <a:ln cap="flat" cmpd="sng" w="57150">
              <a:solidFill>
                <a:srgbClr val="222D47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59" name="Google Shape;459;g10320fa637a_0_7"/>
          <p:cNvSpPr txBox="1"/>
          <p:nvPr/>
        </p:nvSpPr>
        <p:spPr>
          <a:xfrm>
            <a:off x="1227700" y="245375"/>
            <a:ext cx="4868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Classifying Methods</a:t>
            </a:r>
            <a:endParaRPr/>
          </a:p>
        </p:txBody>
      </p:sp>
      <p:pic>
        <p:nvPicPr>
          <p:cNvPr id="460" name="Google Shape;460;g10320fa637a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3950" y="1123675"/>
            <a:ext cx="3634675" cy="353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g10320fa637a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4200" y="3467363"/>
            <a:ext cx="2440475" cy="48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g10320fa637a_0_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14205" y="4507075"/>
            <a:ext cx="1810620" cy="43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g74bce32745874c85_63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468" name="Google Shape;468;g74bce32745874c85_63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g74bce32745874c85_63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g74bce32745874c85_63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g74bce32745874c85_63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g74bce32745874c85_63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3" name="Google Shape;473;g74bce32745874c85_63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g74bce32745874c85_63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11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475" name="Google Shape;475;g74bce32745874c85_63"/>
          <p:cNvGrpSpPr/>
          <p:nvPr/>
        </p:nvGrpSpPr>
        <p:grpSpPr>
          <a:xfrm>
            <a:off x="1041915" y="1111155"/>
            <a:ext cx="5115788" cy="4847449"/>
            <a:chOff x="5672466" y="2145307"/>
            <a:chExt cx="3938554" cy="3731965"/>
          </a:xfrm>
        </p:grpSpPr>
        <p:sp>
          <p:nvSpPr>
            <p:cNvPr id="476" name="Google Shape;476;g74bce32745874c85_63"/>
            <p:cNvSpPr txBox="1"/>
            <p:nvPr/>
          </p:nvSpPr>
          <p:spPr>
            <a:xfrm>
              <a:off x="5672466" y="2239158"/>
              <a:ext cx="2046900" cy="1737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467"/>
                <a:buFont typeface="Arial"/>
                <a:buNone/>
              </a:pPr>
              <a:r>
                <a:rPr b="1" lang="en-US" sz="1467">
                  <a:solidFill>
                    <a:srgbClr val="222D47"/>
                  </a:solidFill>
                  <a:latin typeface="Tahoma"/>
                  <a:ea typeface="Tahoma"/>
                  <a:cs typeface="Tahoma"/>
                  <a:sym typeface="Tahoma"/>
                </a:rPr>
                <a:t>Logistic Regression</a:t>
              </a:r>
              <a:endParaRPr b="1" sz="1467">
                <a:solidFill>
                  <a:srgbClr val="A6A5A4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sp>
          <p:nvSpPr>
            <p:cNvPr id="477" name="Google Shape;477;g74bce32745874c85_63"/>
            <p:cNvSpPr txBox="1"/>
            <p:nvPr/>
          </p:nvSpPr>
          <p:spPr>
            <a:xfrm>
              <a:off x="5686120" y="2506705"/>
              <a:ext cx="3924900" cy="30858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Logistic regression is a statistical machine learning algorithm that classifies the data by considering outcome variables on extreme ends and tries makes a logarithmic line that distinguishes between them.</a:t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This model creates a regression model to predict the likelihood that a given data entry belongs to the category labeled “1.” </a:t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Logistic regression models the data using the sigmoid function, much as linear regression assumes that the data follows a linear distribution.</a:t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A threshold can be established to forecast which class a data belongs to. The derived estimated probability is categorized into classes based on this threshold.</a:t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t/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A5A4"/>
                </a:buClr>
                <a:buSzPts val="1067"/>
                <a:buFont typeface="Arial"/>
                <a:buNone/>
              </a:pPr>
              <a:r>
                <a:rPr lang="en-US" sz="1200">
                  <a:solidFill>
                    <a:schemeClr val="dk2"/>
                  </a:solidFill>
                  <a:latin typeface="Tahoma"/>
                  <a:ea typeface="Tahoma"/>
                  <a:cs typeface="Tahoma"/>
                  <a:sym typeface="Tahoma"/>
                </a:rPr>
                <a:t>If the predicted value is less than 0.5, categorize the sentence into the negative group; otherwise, label it into the positive group.</a:t>
              </a:r>
              <a:endParaRPr sz="1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  <p:cxnSp>
          <p:nvCxnSpPr>
            <p:cNvPr id="478" name="Google Shape;478;g74bce32745874c85_63"/>
            <p:cNvCxnSpPr/>
            <p:nvPr/>
          </p:nvCxnSpPr>
          <p:spPr>
            <a:xfrm>
              <a:off x="5672468" y="2145307"/>
              <a:ext cx="2119800" cy="0"/>
            </a:xfrm>
            <a:prstGeom prst="straightConnector1">
              <a:avLst/>
            </a:prstGeom>
            <a:noFill/>
            <a:ln cap="flat" cmpd="sng" w="5715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9" name="Google Shape;479;g74bce32745874c85_63"/>
            <p:cNvCxnSpPr/>
            <p:nvPr/>
          </p:nvCxnSpPr>
          <p:spPr>
            <a:xfrm>
              <a:off x="5686114" y="5877272"/>
              <a:ext cx="2119800" cy="0"/>
            </a:xfrm>
            <a:prstGeom prst="straightConnector1">
              <a:avLst/>
            </a:prstGeom>
            <a:solidFill>
              <a:srgbClr val="A6A5A4"/>
            </a:solidFill>
            <a:ln cap="flat" cmpd="sng" w="5715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80" name="Google Shape;480;g74bce32745874c85_63"/>
            <p:cNvCxnSpPr/>
            <p:nvPr/>
          </p:nvCxnSpPr>
          <p:spPr>
            <a:xfrm>
              <a:off x="5995626" y="4737094"/>
              <a:ext cx="2119800" cy="0"/>
            </a:xfrm>
            <a:prstGeom prst="straightConnector1">
              <a:avLst/>
            </a:prstGeom>
            <a:solidFill>
              <a:srgbClr val="A6A5A4"/>
            </a:solidFill>
            <a:ln cap="flat" cmpd="sng" w="12700">
              <a:solidFill>
                <a:schemeClr val="lt1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81" name="Google Shape;481;g74bce32745874c85_63"/>
          <p:cNvSpPr txBox="1"/>
          <p:nvPr/>
        </p:nvSpPr>
        <p:spPr>
          <a:xfrm>
            <a:off x="1227700" y="245375"/>
            <a:ext cx="4868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Classifying Methods</a:t>
            </a:r>
            <a:endParaRPr/>
          </a:p>
        </p:txBody>
      </p:sp>
      <p:pic>
        <p:nvPicPr>
          <p:cNvPr id="482" name="Google Shape;482;g74bce32745874c85_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7725" y="1602524"/>
            <a:ext cx="4835126" cy="212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g74bce32745874c85_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1465" y="2420650"/>
            <a:ext cx="3224960" cy="43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g74bce32745874c85_3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489" name="Google Shape;489;g74bce32745874c85_3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g74bce32745874c85_3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g74bce32745874c85_3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g74bce32745874c85_3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g74bce32745874c85_3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4" name="Google Shape;494;g74bce32745874c85_3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g74bce32745874c85_3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13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96" name="Google Shape;496;g74bce32745874c85_3"/>
          <p:cNvSpPr/>
          <p:nvPr/>
        </p:nvSpPr>
        <p:spPr>
          <a:xfrm>
            <a:off x="0" y="1623499"/>
            <a:ext cx="12192000" cy="4171500"/>
          </a:xfrm>
          <a:prstGeom prst="rect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g74bce32745874c85_3"/>
          <p:cNvSpPr/>
          <p:nvPr/>
        </p:nvSpPr>
        <p:spPr>
          <a:xfrm>
            <a:off x="2113076" y="3961106"/>
            <a:ext cx="28071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Multinomial Naive Bayes Classifier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498" name="Google Shape;498;g74bce32745874c85_3"/>
          <p:cNvSpPr/>
          <p:nvPr/>
        </p:nvSpPr>
        <p:spPr>
          <a:xfrm>
            <a:off x="4973682" y="3961106"/>
            <a:ext cx="28071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Support Vector Machine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499" name="Google Shape;499;g74bce32745874c85_3"/>
          <p:cNvSpPr/>
          <p:nvPr/>
        </p:nvSpPr>
        <p:spPr>
          <a:xfrm>
            <a:off x="7812083" y="3961106"/>
            <a:ext cx="28071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Logistic Regression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00" name="Google Shape;500;g74bce32745874c85_3"/>
          <p:cNvSpPr txBox="1"/>
          <p:nvPr/>
        </p:nvSpPr>
        <p:spPr>
          <a:xfrm>
            <a:off x="2872275" y="3089250"/>
            <a:ext cx="19752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67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86.8</a:t>
            </a:r>
            <a:r>
              <a:rPr b="1" lang="en-US" sz="43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%</a:t>
            </a:r>
            <a:endParaRPr b="1" sz="24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501" name="Google Shape;501;g74bce32745874c85_3"/>
          <p:cNvCxnSpPr/>
          <p:nvPr/>
        </p:nvCxnSpPr>
        <p:spPr>
          <a:xfrm>
            <a:off x="3056459" y="3884906"/>
            <a:ext cx="920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02" name="Google Shape;502;g74bce32745874c85_3"/>
          <p:cNvCxnSpPr/>
          <p:nvPr/>
        </p:nvCxnSpPr>
        <p:spPr>
          <a:xfrm>
            <a:off x="5917064" y="3884906"/>
            <a:ext cx="920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03" name="Google Shape;503;g74bce32745874c85_3"/>
          <p:cNvCxnSpPr/>
          <p:nvPr/>
        </p:nvCxnSpPr>
        <p:spPr>
          <a:xfrm>
            <a:off x="8679265" y="3884906"/>
            <a:ext cx="920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04" name="Google Shape;504;g74bce32745874c85_3"/>
          <p:cNvSpPr txBox="1"/>
          <p:nvPr/>
        </p:nvSpPr>
        <p:spPr>
          <a:xfrm>
            <a:off x="1227700" y="245375"/>
            <a:ext cx="4868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Accuracy of </a:t>
            </a: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Count-vectors</a:t>
            </a:r>
            <a:endParaRPr/>
          </a:p>
        </p:txBody>
      </p:sp>
      <p:sp>
        <p:nvSpPr>
          <p:cNvPr id="505" name="Google Shape;505;g74bce32745874c85_3"/>
          <p:cNvSpPr txBox="1"/>
          <p:nvPr/>
        </p:nvSpPr>
        <p:spPr>
          <a:xfrm>
            <a:off x="5758475" y="3089250"/>
            <a:ext cx="20223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67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93.1</a:t>
            </a:r>
            <a:r>
              <a:rPr b="1" lang="en-US" sz="4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%</a:t>
            </a:r>
            <a:endParaRPr b="1" sz="43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06" name="Google Shape;506;g74bce32745874c85_3"/>
          <p:cNvSpPr txBox="1"/>
          <p:nvPr/>
        </p:nvSpPr>
        <p:spPr>
          <a:xfrm>
            <a:off x="8475650" y="3089238"/>
            <a:ext cx="18828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67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93.5</a:t>
            </a:r>
            <a:r>
              <a:rPr b="1" lang="en-US" sz="43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%</a:t>
            </a:r>
            <a:endParaRPr b="1" sz="24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1" name="Google Shape;511;g10510262aee_1_84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512" name="Google Shape;512;g10510262aee_1_84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g10510262aee_1_84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g10510262aee_1_84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g10510262aee_1_84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g10510262aee_1_84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7" name="Google Shape;517;g10510262aee_1_84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g10510262aee_1_84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12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19" name="Google Shape;519;g10510262aee_1_84"/>
          <p:cNvSpPr/>
          <p:nvPr/>
        </p:nvSpPr>
        <p:spPr>
          <a:xfrm>
            <a:off x="0" y="1528349"/>
            <a:ext cx="12192000" cy="4171500"/>
          </a:xfrm>
          <a:prstGeom prst="rect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g10510262aee_1_84"/>
          <p:cNvSpPr/>
          <p:nvPr/>
        </p:nvSpPr>
        <p:spPr>
          <a:xfrm>
            <a:off x="2113076" y="3768781"/>
            <a:ext cx="28071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Multinomial Naive Bayes Classifier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21" name="Google Shape;521;g10510262aee_1_84"/>
          <p:cNvSpPr/>
          <p:nvPr/>
        </p:nvSpPr>
        <p:spPr>
          <a:xfrm>
            <a:off x="4973682" y="3768781"/>
            <a:ext cx="28071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Support Vector Machine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22" name="Google Shape;522;g10510262aee_1_84"/>
          <p:cNvSpPr/>
          <p:nvPr/>
        </p:nvSpPr>
        <p:spPr>
          <a:xfrm>
            <a:off x="7812083" y="3768781"/>
            <a:ext cx="28071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lt1"/>
                </a:solidFill>
              </a:rPr>
              <a:t>Logistic Regression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523" name="Google Shape;523;g10510262aee_1_84"/>
          <p:cNvSpPr txBox="1"/>
          <p:nvPr/>
        </p:nvSpPr>
        <p:spPr>
          <a:xfrm>
            <a:off x="2873075" y="2896925"/>
            <a:ext cx="19752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67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81.8</a:t>
            </a:r>
            <a:r>
              <a:rPr b="1" lang="en-US" sz="43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%</a:t>
            </a:r>
            <a:endParaRPr b="1" sz="24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524" name="Google Shape;524;g10510262aee_1_84"/>
          <p:cNvCxnSpPr/>
          <p:nvPr/>
        </p:nvCxnSpPr>
        <p:spPr>
          <a:xfrm>
            <a:off x="3056459" y="3692581"/>
            <a:ext cx="920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5" name="Google Shape;525;g10510262aee_1_84"/>
          <p:cNvCxnSpPr/>
          <p:nvPr/>
        </p:nvCxnSpPr>
        <p:spPr>
          <a:xfrm>
            <a:off x="5917064" y="3692581"/>
            <a:ext cx="920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6" name="Google Shape;526;g10510262aee_1_84"/>
          <p:cNvCxnSpPr/>
          <p:nvPr/>
        </p:nvCxnSpPr>
        <p:spPr>
          <a:xfrm>
            <a:off x="8679265" y="3692581"/>
            <a:ext cx="920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27" name="Google Shape;527;g10510262aee_1_84"/>
          <p:cNvSpPr txBox="1"/>
          <p:nvPr/>
        </p:nvSpPr>
        <p:spPr>
          <a:xfrm>
            <a:off x="1227700" y="245375"/>
            <a:ext cx="4868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Accuracy of TF-IDF-vectors</a:t>
            </a:r>
            <a:endParaRPr/>
          </a:p>
        </p:txBody>
      </p:sp>
      <p:sp>
        <p:nvSpPr>
          <p:cNvPr id="528" name="Google Shape;528;g10510262aee_1_84"/>
          <p:cNvSpPr txBox="1"/>
          <p:nvPr/>
        </p:nvSpPr>
        <p:spPr>
          <a:xfrm>
            <a:off x="5789775" y="2938375"/>
            <a:ext cx="20223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67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85.8</a:t>
            </a:r>
            <a:r>
              <a:rPr b="1" lang="en-US" sz="4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%</a:t>
            </a:r>
            <a:endParaRPr b="1" sz="43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29" name="Google Shape;529;g10510262aee_1_84"/>
          <p:cNvSpPr txBox="1"/>
          <p:nvPr/>
        </p:nvSpPr>
        <p:spPr>
          <a:xfrm>
            <a:off x="8532475" y="2896913"/>
            <a:ext cx="18828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67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87.</a:t>
            </a:r>
            <a:r>
              <a:rPr b="1" lang="en-US" sz="4267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2</a:t>
            </a:r>
            <a:r>
              <a:rPr b="1" lang="en-US" sz="43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%</a:t>
            </a:r>
            <a:endParaRPr b="1" sz="24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"/>
          <p:cNvPicPr preferRelativeResize="0"/>
          <p:nvPr/>
        </p:nvPicPr>
        <p:blipFill rotWithShape="1">
          <a:blip r:embed="rId3">
            <a:alphaModFix/>
          </a:blip>
          <a:srcRect b="11571" l="0" r="13620" t="15545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"/>
          <p:cNvSpPr/>
          <p:nvPr/>
        </p:nvSpPr>
        <p:spPr>
          <a:xfrm>
            <a:off x="291955" y="482600"/>
            <a:ext cx="9587576" cy="6042215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1" name="Google Shape;181;p2"/>
          <p:cNvGrpSpPr/>
          <p:nvPr/>
        </p:nvGrpSpPr>
        <p:grpSpPr>
          <a:xfrm>
            <a:off x="10287283" y="3106318"/>
            <a:ext cx="1561261" cy="424794"/>
            <a:chOff x="494798" y="2160358"/>
            <a:chExt cx="1561261" cy="424794"/>
          </a:xfrm>
        </p:grpSpPr>
        <p:cxnSp>
          <p:nvCxnSpPr>
            <p:cNvPr id="182" name="Google Shape;182;p2"/>
            <p:cNvCxnSpPr/>
            <p:nvPr/>
          </p:nvCxnSpPr>
          <p:spPr>
            <a:xfrm>
              <a:off x="765677" y="2585152"/>
              <a:ext cx="1019504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83" name="Google Shape;183;p2"/>
            <p:cNvSpPr/>
            <p:nvPr/>
          </p:nvSpPr>
          <p:spPr>
            <a:xfrm>
              <a:off x="494798" y="2160358"/>
              <a:ext cx="1561261" cy="4001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000" u="none" cap="none" strike="noStrike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CONTENTS</a:t>
              </a:r>
              <a:endParaRPr b="0" i="0" sz="105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184" name="Google Shape;184;p2"/>
          <p:cNvGrpSpPr/>
          <p:nvPr/>
        </p:nvGrpSpPr>
        <p:grpSpPr>
          <a:xfrm>
            <a:off x="5888234" y="3741835"/>
            <a:ext cx="1942404" cy="2782980"/>
            <a:chOff x="6046954" y="2939078"/>
            <a:chExt cx="1942404" cy="2782980"/>
          </a:xfrm>
        </p:grpSpPr>
        <p:pic>
          <p:nvPicPr>
            <p:cNvPr id="185" name="Google Shape;185;p2"/>
            <p:cNvPicPr preferRelativeResize="0"/>
            <p:nvPr/>
          </p:nvPicPr>
          <p:blipFill rotWithShape="1">
            <a:blip r:embed="rId4">
              <a:alphaModFix/>
            </a:blip>
            <a:srcRect b="6357" l="5113" r="5113" t="11984"/>
            <a:stretch/>
          </p:blipFill>
          <p:spPr>
            <a:xfrm rot="5400000">
              <a:off x="5626666" y="3359366"/>
              <a:ext cx="2782980" cy="194240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6" name="Google Shape;186;p2"/>
            <p:cNvSpPr txBox="1"/>
            <p:nvPr/>
          </p:nvSpPr>
          <p:spPr>
            <a:xfrm>
              <a:off x="6443498" y="3273351"/>
              <a:ext cx="1297445" cy="2258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22D47"/>
                </a:buClr>
                <a:buSzPts val="1467"/>
                <a:buFont typeface="Arial"/>
                <a:buNone/>
              </a:pPr>
              <a:r>
                <a:rPr b="1" i="0" lang="en-US" sz="1467" u="none" cap="none" strike="noStrike">
                  <a:solidFill>
                    <a:srgbClr val="222D47"/>
                  </a:solidFill>
                  <a:latin typeface="Tahoma"/>
                  <a:ea typeface="Tahoma"/>
                  <a:cs typeface="Tahoma"/>
                  <a:sym typeface="Tahoma"/>
                </a:rPr>
                <a:t>6</a:t>
              </a:r>
              <a:endParaRPr b="1" i="0" sz="1467" u="none" cap="none" strike="noStrike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187" name="Google Shape;187;p2"/>
          <p:cNvGrpSpPr/>
          <p:nvPr/>
        </p:nvGrpSpPr>
        <p:grpSpPr>
          <a:xfrm>
            <a:off x="3295526" y="3741835"/>
            <a:ext cx="1942404" cy="2782980"/>
            <a:chOff x="3482259" y="2830213"/>
            <a:chExt cx="1942404" cy="2782980"/>
          </a:xfrm>
        </p:grpSpPr>
        <p:pic>
          <p:nvPicPr>
            <p:cNvPr id="188" name="Google Shape;188;p2"/>
            <p:cNvPicPr preferRelativeResize="0"/>
            <p:nvPr/>
          </p:nvPicPr>
          <p:blipFill rotWithShape="1">
            <a:blip r:embed="rId5">
              <a:alphaModFix/>
            </a:blip>
            <a:srcRect b="6357" l="5113" r="5113" t="11984"/>
            <a:stretch/>
          </p:blipFill>
          <p:spPr>
            <a:xfrm rot="5400000">
              <a:off x="3061971" y="3250501"/>
              <a:ext cx="2782980" cy="194240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9" name="Google Shape;189;p2"/>
            <p:cNvSpPr txBox="1"/>
            <p:nvPr/>
          </p:nvSpPr>
          <p:spPr>
            <a:xfrm>
              <a:off x="3886125" y="3186043"/>
              <a:ext cx="1297445" cy="2258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22D47"/>
                </a:buClr>
                <a:buSzPts val="1467"/>
                <a:buFont typeface="Arial"/>
                <a:buNone/>
              </a:pPr>
              <a:r>
                <a:rPr b="1" i="0" lang="en-US" sz="1467" u="none" cap="none" strike="noStrike">
                  <a:solidFill>
                    <a:srgbClr val="222D47"/>
                  </a:solidFill>
                  <a:latin typeface="Tahoma"/>
                  <a:ea typeface="Tahoma"/>
                  <a:cs typeface="Tahoma"/>
                  <a:sym typeface="Tahoma"/>
                </a:rPr>
                <a:t>5</a:t>
              </a:r>
              <a:endParaRPr b="1" i="0" sz="1467" u="none" cap="none" strike="noStrike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grpSp>
        <p:nvGrpSpPr>
          <p:cNvPr id="190" name="Google Shape;190;p2"/>
          <p:cNvGrpSpPr/>
          <p:nvPr/>
        </p:nvGrpSpPr>
        <p:grpSpPr>
          <a:xfrm>
            <a:off x="702818" y="3741835"/>
            <a:ext cx="1942404" cy="2782980"/>
            <a:chOff x="861538" y="2939070"/>
            <a:chExt cx="1942404" cy="2782980"/>
          </a:xfrm>
        </p:grpSpPr>
        <p:pic>
          <p:nvPicPr>
            <p:cNvPr id="191" name="Google Shape;191;p2"/>
            <p:cNvPicPr preferRelativeResize="0"/>
            <p:nvPr/>
          </p:nvPicPr>
          <p:blipFill rotWithShape="1">
            <a:blip r:embed="rId6">
              <a:alphaModFix/>
            </a:blip>
            <a:srcRect b="6357" l="5113" r="5113" t="11984"/>
            <a:stretch/>
          </p:blipFill>
          <p:spPr>
            <a:xfrm rot="5400000">
              <a:off x="441250" y="3359358"/>
              <a:ext cx="2782980" cy="194240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2" name="Google Shape;192;p2"/>
            <p:cNvGrpSpPr/>
            <p:nvPr/>
          </p:nvGrpSpPr>
          <p:grpSpPr>
            <a:xfrm>
              <a:off x="1127685" y="3363993"/>
              <a:ext cx="1572745" cy="768604"/>
              <a:chOff x="900929" y="3880415"/>
              <a:chExt cx="1533900" cy="615600"/>
            </a:xfrm>
          </p:grpSpPr>
          <p:sp>
            <p:nvSpPr>
              <p:cNvPr id="193" name="Google Shape;193;p2"/>
              <p:cNvSpPr txBox="1"/>
              <p:nvPr/>
            </p:nvSpPr>
            <p:spPr>
              <a:xfrm>
                <a:off x="900929" y="4298615"/>
                <a:ext cx="1533900" cy="19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22D47"/>
                  </a:buClr>
                  <a:buSzPts val="1600"/>
                  <a:buFont typeface="Arial"/>
                  <a:buNone/>
                </a:pPr>
                <a:r>
                  <a:rPr b="1" lang="en-US" sz="1600">
                    <a:solidFill>
                      <a:srgbClr val="222D47"/>
                    </a:solidFill>
                    <a:latin typeface="Tahoma"/>
                    <a:ea typeface="Tahoma"/>
                    <a:cs typeface="Tahoma"/>
                    <a:sym typeface="Tahoma"/>
                  </a:rPr>
                  <a:t>Methods</a:t>
                </a:r>
                <a:endParaRPr/>
              </a:p>
            </p:txBody>
          </p:sp>
          <p:sp>
            <p:nvSpPr>
              <p:cNvPr id="194" name="Google Shape;194;p2"/>
              <p:cNvSpPr txBox="1"/>
              <p:nvPr/>
            </p:nvSpPr>
            <p:spPr>
              <a:xfrm>
                <a:off x="1035246" y="3880415"/>
                <a:ext cx="1265348" cy="18082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22D47"/>
                  </a:buClr>
                  <a:buSzPts val="1467"/>
                  <a:buFont typeface="Arial"/>
                  <a:buNone/>
                </a:pPr>
                <a:r>
                  <a:rPr b="1" i="0" lang="en-US" sz="1467" u="none" cap="none" strike="noStrike">
                    <a:solidFill>
                      <a:srgbClr val="222D47"/>
                    </a:solidFill>
                    <a:latin typeface="Tahoma"/>
                    <a:ea typeface="Tahoma"/>
                    <a:cs typeface="Tahoma"/>
                    <a:sym typeface="Tahoma"/>
                  </a:rPr>
                  <a:t>4</a:t>
                </a:r>
                <a:endParaRPr b="1" i="0" sz="1467" u="none" cap="none" strike="noStrike">
                  <a:solidFill>
                    <a:srgbClr val="222D47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grpSp>
        <p:nvGrpSpPr>
          <p:cNvPr id="195" name="Google Shape;195;p2"/>
          <p:cNvGrpSpPr/>
          <p:nvPr/>
        </p:nvGrpSpPr>
        <p:grpSpPr>
          <a:xfrm>
            <a:off x="5802842" y="562444"/>
            <a:ext cx="1942404" cy="2782980"/>
            <a:chOff x="6046954" y="2939078"/>
            <a:chExt cx="1942404" cy="2782980"/>
          </a:xfrm>
        </p:grpSpPr>
        <p:pic>
          <p:nvPicPr>
            <p:cNvPr id="196" name="Google Shape;196;p2"/>
            <p:cNvPicPr preferRelativeResize="0"/>
            <p:nvPr/>
          </p:nvPicPr>
          <p:blipFill rotWithShape="1">
            <a:blip r:embed="rId7">
              <a:alphaModFix/>
            </a:blip>
            <a:srcRect b="6357" l="5113" r="5113" t="11984"/>
            <a:stretch/>
          </p:blipFill>
          <p:spPr>
            <a:xfrm rot="5400000">
              <a:off x="5626666" y="3359366"/>
              <a:ext cx="2782980" cy="194240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7" name="Google Shape;197;p2"/>
            <p:cNvGrpSpPr/>
            <p:nvPr/>
          </p:nvGrpSpPr>
          <p:grpSpPr>
            <a:xfrm>
              <a:off x="6454851" y="3321153"/>
              <a:ext cx="1297392" cy="978629"/>
              <a:chOff x="1046319" y="3846096"/>
              <a:chExt cx="1265349" cy="783816"/>
            </a:xfrm>
          </p:grpSpPr>
          <p:sp>
            <p:nvSpPr>
              <p:cNvPr id="198" name="Google Shape;198;p2"/>
              <p:cNvSpPr txBox="1"/>
              <p:nvPr/>
            </p:nvSpPr>
            <p:spPr>
              <a:xfrm>
                <a:off x="1046319" y="4432706"/>
                <a:ext cx="1265348" cy="19720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22D47"/>
                  </a:buClr>
                  <a:buSzPts val="1600"/>
                  <a:buFont typeface="Arial"/>
                  <a:buNone/>
                </a:pPr>
                <a:r>
                  <a:rPr b="1" i="0" lang="en-US" sz="1600" u="none" cap="none" strike="noStrike">
                    <a:solidFill>
                      <a:srgbClr val="222D47"/>
                    </a:solidFill>
                    <a:latin typeface="Tahoma"/>
                    <a:ea typeface="Tahoma"/>
                    <a:cs typeface="Tahoma"/>
                    <a:sym typeface="Tahoma"/>
                  </a:rPr>
                  <a:t>Dataset</a:t>
                </a:r>
                <a:endParaRPr/>
              </a:p>
            </p:txBody>
          </p:sp>
          <p:sp>
            <p:nvSpPr>
              <p:cNvPr id="199" name="Google Shape;199;p2"/>
              <p:cNvSpPr txBox="1"/>
              <p:nvPr/>
            </p:nvSpPr>
            <p:spPr>
              <a:xfrm>
                <a:off x="1046320" y="3846096"/>
                <a:ext cx="1265348" cy="18082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22D47"/>
                  </a:buClr>
                  <a:buSzPts val="1467"/>
                  <a:buFont typeface="Arial"/>
                  <a:buNone/>
                </a:pPr>
                <a:r>
                  <a:rPr b="1" i="0" lang="en-US" sz="1467" u="none" cap="none" strike="noStrike">
                    <a:solidFill>
                      <a:srgbClr val="222D47"/>
                    </a:solidFill>
                    <a:latin typeface="Tahoma"/>
                    <a:ea typeface="Tahoma"/>
                    <a:cs typeface="Tahoma"/>
                    <a:sym typeface="Tahoma"/>
                  </a:rPr>
                  <a:t>3</a:t>
                </a:r>
                <a:endParaRPr/>
              </a:p>
            </p:txBody>
          </p:sp>
        </p:grpSp>
      </p:grpSp>
      <p:grpSp>
        <p:nvGrpSpPr>
          <p:cNvPr id="200" name="Google Shape;200;p2"/>
          <p:cNvGrpSpPr/>
          <p:nvPr/>
        </p:nvGrpSpPr>
        <p:grpSpPr>
          <a:xfrm>
            <a:off x="3210134" y="562444"/>
            <a:ext cx="1942404" cy="2782980"/>
            <a:chOff x="3482259" y="2830213"/>
            <a:chExt cx="1942404" cy="2782980"/>
          </a:xfrm>
        </p:grpSpPr>
        <p:pic>
          <p:nvPicPr>
            <p:cNvPr id="201" name="Google Shape;201;p2"/>
            <p:cNvPicPr preferRelativeResize="0"/>
            <p:nvPr/>
          </p:nvPicPr>
          <p:blipFill rotWithShape="1">
            <a:blip r:embed="rId7">
              <a:alphaModFix/>
            </a:blip>
            <a:srcRect b="6357" l="5113" r="5113" t="11984"/>
            <a:stretch/>
          </p:blipFill>
          <p:spPr>
            <a:xfrm rot="5400000">
              <a:off x="3061971" y="3250501"/>
              <a:ext cx="2782980" cy="194240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02" name="Google Shape;202;p2"/>
            <p:cNvGrpSpPr/>
            <p:nvPr/>
          </p:nvGrpSpPr>
          <p:grpSpPr>
            <a:xfrm>
              <a:off x="3886125" y="3212282"/>
              <a:ext cx="1297445" cy="1224964"/>
              <a:chOff x="1035246" y="3846094"/>
              <a:chExt cx="1265400" cy="981114"/>
            </a:xfrm>
          </p:grpSpPr>
          <p:sp>
            <p:nvSpPr>
              <p:cNvPr id="203" name="Google Shape;203;p2"/>
              <p:cNvSpPr txBox="1"/>
              <p:nvPr/>
            </p:nvSpPr>
            <p:spPr>
              <a:xfrm>
                <a:off x="1035246" y="4432708"/>
                <a:ext cx="1265400" cy="39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rgbClr val="222D47"/>
                  </a:buClr>
                  <a:buSzPts val="1600"/>
                  <a:buFont typeface="Arial"/>
                  <a:buNone/>
                </a:pPr>
                <a:r>
                  <a:rPr b="1" lang="en-US" sz="1600">
                    <a:solidFill>
                      <a:srgbClr val="222D47"/>
                    </a:solidFill>
                    <a:latin typeface="Tahoma"/>
                    <a:ea typeface="Tahoma"/>
                    <a:cs typeface="Tahoma"/>
                    <a:sym typeface="Tahoma"/>
                  </a:rPr>
                  <a:t>Question of Interest</a:t>
                </a:r>
                <a:endParaRPr/>
              </a:p>
            </p:txBody>
          </p:sp>
          <p:sp>
            <p:nvSpPr>
              <p:cNvPr id="204" name="Google Shape;204;p2"/>
              <p:cNvSpPr txBox="1"/>
              <p:nvPr/>
            </p:nvSpPr>
            <p:spPr>
              <a:xfrm>
                <a:off x="1035246" y="3846094"/>
                <a:ext cx="1265348" cy="18082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22D47"/>
                  </a:buClr>
                  <a:buSzPts val="1467"/>
                  <a:buFont typeface="Arial"/>
                  <a:buNone/>
                </a:pPr>
                <a:r>
                  <a:rPr b="1" i="0" lang="en-US" sz="1467" u="none" cap="none" strike="noStrike">
                    <a:solidFill>
                      <a:srgbClr val="222D47"/>
                    </a:solidFill>
                    <a:latin typeface="Tahoma"/>
                    <a:ea typeface="Tahoma"/>
                    <a:cs typeface="Tahoma"/>
                    <a:sym typeface="Tahoma"/>
                  </a:rPr>
                  <a:t>2</a:t>
                </a:r>
                <a:endParaRPr/>
              </a:p>
            </p:txBody>
          </p:sp>
        </p:grpSp>
      </p:grpSp>
      <p:grpSp>
        <p:nvGrpSpPr>
          <p:cNvPr id="205" name="Google Shape;205;p2"/>
          <p:cNvGrpSpPr/>
          <p:nvPr/>
        </p:nvGrpSpPr>
        <p:grpSpPr>
          <a:xfrm>
            <a:off x="617426" y="562444"/>
            <a:ext cx="1942404" cy="2782980"/>
            <a:chOff x="861538" y="2939070"/>
            <a:chExt cx="1942404" cy="27829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7">
              <a:alphaModFix/>
            </a:blip>
            <a:srcRect b="6357" l="5113" r="5113" t="11984"/>
            <a:stretch/>
          </p:blipFill>
          <p:spPr>
            <a:xfrm rot="5400000">
              <a:off x="441250" y="3359358"/>
              <a:ext cx="2782980" cy="194240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07" name="Google Shape;207;p2"/>
            <p:cNvGrpSpPr/>
            <p:nvPr/>
          </p:nvGrpSpPr>
          <p:grpSpPr>
            <a:xfrm>
              <a:off x="1223620" y="3321143"/>
              <a:ext cx="1389109" cy="1132859"/>
              <a:chOff x="994494" y="3846096"/>
              <a:chExt cx="1354800" cy="907344"/>
            </a:xfrm>
          </p:grpSpPr>
          <p:sp>
            <p:nvSpPr>
              <p:cNvPr id="208" name="Google Shape;208;p2"/>
              <p:cNvSpPr txBox="1"/>
              <p:nvPr/>
            </p:nvSpPr>
            <p:spPr>
              <a:xfrm>
                <a:off x="994494" y="4556040"/>
                <a:ext cx="1354800" cy="19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22D47"/>
                  </a:buClr>
                  <a:buSzPts val="1600"/>
                  <a:buFont typeface="Arial"/>
                  <a:buNone/>
                </a:pPr>
                <a:r>
                  <a:rPr b="1" lang="en-US" sz="1600">
                    <a:solidFill>
                      <a:srgbClr val="222D47"/>
                    </a:solidFill>
                    <a:latin typeface="Tahoma"/>
                    <a:ea typeface="Tahoma"/>
                    <a:cs typeface="Tahoma"/>
                    <a:sym typeface="Tahoma"/>
                  </a:rPr>
                  <a:t>Motivation</a:t>
                </a:r>
                <a:endParaRPr/>
              </a:p>
            </p:txBody>
          </p:sp>
          <p:sp>
            <p:nvSpPr>
              <p:cNvPr id="209" name="Google Shape;209;p2"/>
              <p:cNvSpPr txBox="1"/>
              <p:nvPr/>
            </p:nvSpPr>
            <p:spPr>
              <a:xfrm>
                <a:off x="1001804" y="3846096"/>
                <a:ext cx="1265348" cy="18082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222D47"/>
                  </a:buClr>
                  <a:buSzPts val="1467"/>
                  <a:buFont typeface="Arial"/>
                  <a:buNone/>
                </a:pPr>
                <a:r>
                  <a:rPr b="1" i="0" lang="en-US" sz="1467" u="none" cap="none" strike="noStrike">
                    <a:solidFill>
                      <a:srgbClr val="222D47"/>
                    </a:solidFill>
                    <a:latin typeface="Tahoma"/>
                    <a:ea typeface="Tahoma"/>
                    <a:cs typeface="Tahoma"/>
                    <a:sym typeface="Tahoma"/>
                  </a:rPr>
                  <a:t>1</a:t>
                </a:r>
                <a:endParaRPr b="1" i="0" sz="1467" u="none" cap="none" strike="noStrike">
                  <a:solidFill>
                    <a:srgbClr val="222D47"/>
                  </a:solidFill>
                  <a:latin typeface="Tahoma"/>
                  <a:ea typeface="Tahoma"/>
                  <a:cs typeface="Tahoma"/>
                  <a:sym typeface="Tahoma"/>
                </a:endParaRPr>
              </a:p>
            </p:txBody>
          </p:sp>
        </p:grpSp>
      </p:grpSp>
      <p:sp>
        <p:nvSpPr>
          <p:cNvPr id="210" name="Google Shape;210;p2"/>
          <p:cNvSpPr txBox="1"/>
          <p:nvPr/>
        </p:nvSpPr>
        <p:spPr>
          <a:xfrm>
            <a:off x="3579643" y="4700930"/>
            <a:ext cx="1572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222D47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Accuracy</a:t>
            </a:r>
            <a:endParaRPr/>
          </a:p>
        </p:txBody>
      </p:sp>
      <p:sp>
        <p:nvSpPr>
          <p:cNvPr id="211" name="Google Shape;211;p2"/>
          <p:cNvSpPr txBox="1"/>
          <p:nvPr/>
        </p:nvSpPr>
        <p:spPr>
          <a:xfrm>
            <a:off x="6172343" y="4700930"/>
            <a:ext cx="1572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222D47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Discussion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0322ff4daa_1_0"/>
          <p:cNvSpPr/>
          <p:nvPr/>
        </p:nvSpPr>
        <p:spPr>
          <a:xfrm>
            <a:off x="5405577" y="1316054"/>
            <a:ext cx="6187500" cy="5055300"/>
          </a:xfrm>
          <a:prstGeom prst="rect">
            <a:avLst/>
          </a:prstGeom>
          <a:noFill/>
          <a:ln cap="flat" cmpd="sng" w="127000">
            <a:solidFill>
              <a:srgbClr val="222C4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535" name="Google Shape;535;g10322ff4daa_1_0"/>
          <p:cNvPicPr preferRelativeResize="0"/>
          <p:nvPr/>
        </p:nvPicPr>
        <p:blipFill rotWithShape="1">
          <a:blip r:embed="rId3">
            <a:alphaModFix/>
          </a:blip>
          <a:srcRect b="0" l="0" r="59887" t="0"/>
          <a:stretch/>
        </p:blipFill>
        <p:spPr>
          <a:xfrm>
            <a:off x="0" y="0"/>
            <a:ext cx="5501897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g10322ff4daa_1_0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537" name="Google Shape;537;g10322ff4daa_1_0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g10322ff4daa_1_0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g10322ff4daa_1_0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g10322ff4daa_1_0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g10322ff4daa_1_0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2" name="Google Shape;542;g10322ff4daa_1_0"/>
          <p:cNvSpPr/>
          <p:nvPr/>
        </p:nvSpPr>
        <p:spPr>
          <a:xfrm>
            <a:off x="821629" y="1364007"/>
            <a:ext cx="4680300" cy="5055300"/>
          </a:xfrm>
          <a:prstGeom prst="rect">
            <a:avLst/>
          </a:prstGeom>
          <a:noFill/>
          <a:ln cap="flat" cmpd="sng" w="127000">
            <a:solidFill>
              <a:srgbClr val="FF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43" name="Google Shape;543;g10322ff4daa_1_0"/>
          <p:cNvSpPr txBox="1"/>
          <p:nvPr/>
        </p:nvSpPr>
        <p:spPr>
          <a:xfrm>
            <a:off x="1353727" y="1793141"/>
            <a:ext cx="4784100" cy="180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4267"/>
              <a:buFont typeface="Arial"/>
              <a:buNone/>
            </a:pPr>
            <a:r>
              <a:t/>
            </a:r>
            <a:endParaRPr b="1" sz="4267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44" name="Google Shape;544;g10322ff4daa_1_0"/>
          <p:cNvSpPr/>
          <p:nvPr/>
        </p:nvSpPr>
        <p:spPr>
          <a:xfrm>
            <a:off x="1654075" y="2854027"/>
            <a:ext cx="3751500" cy="9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867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Discussion</a:t>
            </a:r>
            <a:endParaRPr b="1" sz="5867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545" name="Google Shape;545;g10322ff4daa_1_0"/>
          <p:cNvCxnSpPr/>
          <p:nvPr/>
        </p:nvCxnSpPr>
        <p:spPr>
          <a:xfrm>
            <a:off x="2554515" y="3799337"/>
            <a:ext cx="1950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546" name="Google Shape;546;g10322ff4daa_1_0"/>
          <p:cNvGrpSpPr/>
          <p:nvPr/>
        </p:nvGrpSpPr>
        <p:grpSpPr>
          <a:xfrm>
            <a:off x="6188910" y="1637688"/>
            <a:ext cx="4090265" cy="3145602"/>
            <a:chOff x="7034335" y="2590363"/>
            <a:chExt cx="4090265" cy="3145602"/>
          </a:xfrm>
        </p:grpSpPr>
        <p:sp>
          <p:nvSpPr>
            <p:cNvPr id="547" name="Google Shape;547;g10322ff4daa_1_0"/>
            <p:cNvSpPr/>
            <p:nvPr/>
          </p:nvSpPr>
          <p:spPr>
            <a:xfrm>
              <a:off x="7034337" y="2590363"/>
              <a:ext cx="654300" cy="654300"/>
            </a:xfrm>
            <a:prstGeom prst="ellipse">
              <a:avLst/>
            </a:prstGeom>
            <a:gradFill>
              <a:gsLst>
                <a:gs pos="0">
                  <a:srgbClr val="CCCCCC"/>
                </a:gs>
                <a:gs pos="100000">
                  <a:srgbClr val="FCFCFC"/>
                </a:gs>
              </a:gsLst>
              <a:lin ang="7200017" scaled="0"/>
            </a:gradFill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4000" rotWithShape="0" algn="tr" dir="8160000" dist="127000">
                <a:srgbClr val="000000">
                  <a:alpha val="3373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222C4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g10322ff4daa_1_0"/>
            <p:cNvSpPr/>
            <p:nvPr/>
          </p:nvSpPr>
          <p:spPr>
            <a:xfrm>
              <a:off x="7034335" y="3952208"/>
              <a:ext cx="654300" cy="654300"/>
            </a:xfrm>
            <a:prstGeom prst="ellipse">
              <a:avLst/>
            </a:prstGeom>
            <a:gradFill>
              <a:gsLst>
                <a:gs pos="0">
                  <a:srgbClr val="CCCCCC"/>
                </a:gs>
                <a:gs pos="100000">
                  <a:srgbClr val="FCFCFC"/>
                </a:gs>
              </a:gsLst>
              <a:lin ang="7200017" scaled="0"/>
            </a:gradFill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254000" rotWithShape="0" algn="tr" dir="8160000" dist="127000">
                <a:srgbClr val="000000">
                  <a:alpha val="3373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222C4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g10322ff4daa_1_0"/>
            <p:cNvSpPr/>
            <p:nvPr/>
          </p:nvSpPr>
          <p:spPr>
            <a:xfrm>
              <a:off x="7793400" y="3271188"/>
              <a:ext cx="3331200" cy="10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33">
                  <a:solidFill>
                    <a:srgbClr val="222C46"/>
                  </a:solidFill>
                </a:rPr>
                <a:t>Fastest but least accurate</a:t>
              </a:r>
              <a:endParaRPr sz="1333">
                <a:solidFill>
                  <a:srgbClr val="222C4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g10322ff4daa_1_0"/>
            <p:cNvSpPr txBox="1"/>
            <p:nvPr/>
          </p:nvSpPr>
          <p:spPr>
            <a:xfrm>
              <a:off x="7739702" y="2727625"/>
              <a:ext cx="2665500" cy="37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67">
                  <a:solidFill>
                    <a:srgbClr val="222C46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Naive Bayes Classifier</a:t>
              </a:r>
              <a:endParaRPr b="1" sz="1867">
                <a:solidFill>
                  <a:srgbClr val="222C46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sp>
          <p:nvSpPr>
            <p:cNvPr id="551" name="Google Shape;551;g10322ff4daa_1_0"/>
            <p:cNvSpPr/>
            <p:nvPr/>
          </p:nvSpPr>
          <p:spPr>
            <a:xfrm>
              <a:off x="7793393" y="4720465"/>
              <a:ext cx="2807100" cy="10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33">
                  <a:solidFill>
                    <a:srgbClr val="222C46"/>
                  </a:solidFill>
                </a:rPr>
                <a:t>Better than Neural Network</a:t>
              </a:r>
              <a:endParaRPr sz="1333">
                <a:solidFill>
                  <a:srgbClr val="222C46"/>
                </a:solidFill>
              </a:endParaRPr>
            </a:p>
          </p:txBody>
        </p:sp>
        <p:sp>
          <p:nvSpPr>
            <p:cNvPr id="552" name="Google Shape;552;g10322ff4daa_1_0"/>
            <p:cNvSpPr txBox="1"/>
            <p:nvPr/>
          </p:nvSpPr>
          <p:spPr>
            <a:xfrm>
              <a:off x="7793407" y="4089444"/>
              <a:ext cx="1758000" cy="37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67">
                  <a:solidFill>
                    <a:srgbClr val="222C46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SVM</a:t>
              </a:r>
              <a:endParaRPr b="1" sz="1867">
                <a:solidFill>
                  <a:srgbClr val="222C46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sp>
        <p:nvSpPr>
          <p:cNvPr id="553" name="Google Shape;553;g10322ff4daa_1_0"/>
          <p:cNvSpPr/>
          <p:nvPr/>
        </p:nvSpPr>
        <p:spPr>
          <a:xfrm>
            <a:off x="6188910" y="4530908"/>
            <a:ext cx="654300" cy="654300"/>
          </a:xfrm>
          <a:prstGeom prst="ellipse">
            <a:avLst/>
          </a:prstGeom>
          <a:gradFill>
            <a:gsLst>
              <a:gs pos="0">
                <a:srgbClr val="CCCCCC"/>
              </a:gs>
              <a:gs pos="100000">
                <a:srgbClr val="FCFCFC"/>
              </a:gs>
            </a:gsLst>
            <a:lin ang="7200017" scaled="0"/>
          </a:gradFill>
          <a:ln cap="flat" cmpd="sng" w="127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254000" rotWithShape="0" algn="tr" dir="8160000" dist="127000">
              <a:srgbClr val="000000">
                <a:alpha val="3373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22C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4" name="Google Shape;554;g10322ff4daa_1_0"/>
          <p:cNvSpPr txBox="1"/>
          <p:nvPr/>
        </p:nvSpPr>
        <p:spPr>
          <a:xfrm>
            <a:off x="6969750" y="4668150"/>
            <a:ext cx="24402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67">
                <a:solidFill>
                  <a:srgbClr val="222C4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Logistic Regression</a:t>
            </a:r>
            <a:endParaRPr b="1" sz="1867">
              <a:solidFill>
                <a:srgbClr val="222C46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55" name="Google Shape;555;g10322ff4daa_1_0"/>
          <p:cNvSpPr/>
          <p:nvPr/>
        </p:nvSpPr>
        <p:spPr>
          <a:xfrm>
            <a:off x="6969750" y="5254913"/>
            <a:ext cx="33312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33">
                <a:solidFill>
                  <a:srgbClr val="222C46"/>
                </a:solidFill>
              </a:rPr>
              <a:t>Most accurate but lowest</a:t>
            </a:r>
            <a:endParaRPr sz="1333">
              <a:solidFill>
                <a:srgbClr val="222C4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g10322ff4daa_1_0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14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8"/>
          <p:cNvGrpSpPr/>
          <p:nvPr/>
        </p:nvGrpSpPr>
        <p:grpSpPr>
          <a:xfrm flipH="1" rot="10800000">
            <a:off x="0" y="6741885"/>
            <a:ext cx="12192000" cy="116115"/>
            <a:chOff x="1239791" y="3373704"/>
            <a:chExt cx="5327375" cy="56535"/>
          </a:xfrm>
        </p:grpSpPr>
        <p:sp>
          <p:nvSpPr>
            <p:cNvPr id="562" name="Google Shape;562;p8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8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8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8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8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7" name="Google Shape;567;p8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8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15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69" name="Google Shape;569;p8"/>
          <p:cNvSpPr txBox="1"/>
          <p:nvPr/>
        </p:nvSpPr>
        <p:spPr>
          <a:xfrm>
            <a:off x="1227701" y="245375"/>
            <a:ext cx="2270874" cy="43088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References</a:t>
            </a:r>
            <a:endParaRPr/>
          </a:p>
        </p:txBody>
      </p:sp>
      <p:sp>
        <p:nvSpPr>
          <p:cNvPr id="570" name="Google Shape;570;p8"/>
          <p:cNvSpPr txBox="1"/>
          <p:nvPr/>
        </p:nvSpPr>
        <p:spPr>
          <a:xfrm>
            <a:off x="745688" y="1645337"/>
            <a:ext cx="8905208" cy="49205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67"/>
              <a:buFont typeface="Arial"/>
              <a:buAutoNum type="arabicPeriod"/>
            </a:pPr>
            <a:r>
              <a:rPr lang="en-US" sz="1067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https://encrypted-tbn0.gstatic.com/images?q=tbn:ANd9GcTVhvbyYdv1pVza3mwS3tM9S3lF8WyrIhJqYg&amp;usqp=CAU</a:t>
            </a:r>
            <a:endParaRPr sz="1067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60845" lvl="0" marL="228600" marR="0" rtl="0" algn="l">
              <a:lnSpc>
                <a:spcPct val="150000"/>
              </a:lnSpc>
              <a:spcBef>
                <a:spcPts val="213"/>
              </a:spcBef>
              <a:spcAft>
                <a:spcPts val="0"/>
              </a:spcAft>
              <a:buClr>
                <a:schemeClr val="dk1"/>
              </a:buClr>
              <a:buSzPts val="1067"/>
              <a:buFont typeface="Arial"/>
              <a:buNone/>
            </a:pPr>
            <a:r>
              <a:t/>
            </a:r>
            <a:endParaRPr sz="1067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Google Shape;575;p24"/>
          <p:cNvPicPr preferRelativeResize="0"/>
          <p:nvPr/>
        </p:nvPicPr>
        <p:blipFill rotWithShape="1">
          <a:blip r:embed="rId3">
            <a:alphaModFix/>
          </a:blip>
          <a:srcRect b="11571" l="0" r="13620" t="15545"/>
          <a:stretch/>
        </p:blipFill>
        <p:spPr>
          <a:xfrm>
            <a:off x="0" y="-1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24"/>
          <p:cNvSpPr/>
          <p:nvPr/>
        </p:nvSpPr>
        <p:spPr>
          <a:xfrm>
            <a:off x="0" y="9089"/>
            <a:ext cx="12192000" cy="6858000"/>
          </a:xfrm>
          <a:prstGeom prst="rect">
            <a:avLst/>
          </a:prstGeom>
          <a:solidFill>
            <a:schemeClr val="dk1">
              <a:alpha val="11764"/>
            </a:schemeClr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7" name="Google Shape;577;p24"/>
          <p:cNvGrpSpPr/>
          <p:nvPr/>
        </p:nvGrpSpPr>
        <p:grpSpPr>
          <a:xfrm>
            <a:off x="1348353" y="2092271"/>
            <a:ext cx="6152827" cy="2975676"/>
            <a:chOff x="1613216" y="584912"/>
            <a:chExt cx="5357363" cy="6000633"/>
          </a:xfrm>
        </p:grpSpPr>
        <p:sp>
          <p:nvSpPr>
            <p:cNvPr id="578" name="Google Shape;578;p24"/>
            <p:cNvSpPr/>
            <p:nvPr/>
          </p:nvSpPr>
          <p:spPr>
            <a:xfrm>
              <a:off x="1613216" y="584912"/>
              <a:ext cx="5357363" cy="6000633"/>
            </a:xfrm>
            <a:custGeom>
              <a:rect b="b" l="l" r="r" t="t"/>
              <a:pathLst>
                <a:path extrusionOk="0" h="526" w="470">
                  <a:moveTo>
                    <a:pt x="266" y="516"/>
                  </a:moveTo>
                  <a:cubicBezTo>
                    <a:pt x="249" y="526"/>
                    <a:pt x="221" y="526"/>
                    <a:pt x="204" y="516"/>
                  </a:cubicBezTo>
                  <a:cubicBezTo>
                    <a:pt x="31" y="416"/>
                    <a:pt x="31" y="416"/>
                    <a:pt x="31" y="416"/>
                  </a:cubicBezTo>
                  <a:cubicBezTo>
                    <a:pt x="14" y="406"/>
                    <a:pt x="0" y="382"/>
                    <a:pt x="0" y="362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43"/>
                    <a:pt x="14" y="119"/>
                    <a:pt x="31" y="109"/>
                  </a:cubicBezTo>
                  <a:cubicBezTo>
                    <a:pt x="204" y="10"/>
                    <a:pt x="204" y="10"/>
                    <a:pt x="204" y="10"/>
                  </a:cubicBezTo>
                  <a:cubicBezTo>
                    <a:pt x="221" y="0"/>
                    <a:pt x="249" y="0"/>
                    <a:pt x="266" y="10"/>
                  </a:cubicBezTo>
                  <a:cubicBezTo>
                    <a:pt x="439" y="109"/>
                    <a:pt x="439" y="109"/>
                    <a:pt x="439" y="109"/>
                  </a:cubicBezTo>
                  <a:cubicBezTo>
                    <a:pt x="456" y="119"/>
                    <a:pt x="470" y="143"/>
                    <a:pt x="470" y="163"/>
                  </a:cubicBezTo>
                  <a:cubicBezTo>
                    <a:pt x="470" y="362"/>
                    <a:pt x="470" y="362"/>
                    <a:pt x="470" y="362"/>
                  </a:cubicBezTo>
                  <a:cubicBezTo>
                    <a:pt x="470" y="382"/>
                    <a:pt x="456" y="406"/>
                    <a:pt x="439" y="416"/>
                  </a:cubicBezTo>
                  <a:lnTo>
                    <a:pt x="266" y="516"/>
                  </a:ln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t" bIns="60950" lIns="121900" spcFirstLastPara="1" rIns="121900" wrap="square" tIns="609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24"/>
            <p:cNvSpPr/>
            <p:nvPr/>
          </p:nvSpPr>
          <p:spPr>
            <a:xfrm>
              <a:off x="1789873" y="782779"/>
              <a:ext cx="5004052" cy="5604899"/>
            </a:xfrm>
            <a:custGeom>
              <a:rect b="b" l="l" r="r" t="t"/>
              <a:pathLst>
                <a:path extrusionOk="0" h="526" w="470">
                  <a:moveTo>
                    <a:pt x="266" y="516"/>
                  </a:moveTo>
                  <a:cubicBezTo>
                    <a:pt x="249" y="526"/>
                    <a:pt x="221" y="526"/>
                    <a:pt x="204" y="516"/>
                  </a:cubicBezTo>
                  <a:cubicBezTo>
                    <a:pt x="31" y="416"/>
                    <a:pt x="31" y="416"/>
                    <a:pt x="31" y="416"/>
                  </a:cubicBezTo>
                  <a:cubicBezTo>
                    <a:pt x="14" y="406"/>
                    <a:pt x="0" y="382"/>
                    <a:pt x="0" y="362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43"/>
                    <a:pt x="14" y="119"/>
                    <a:pt x="31" y="109"/>
                  </a:cubicBezTo>
                  <a:cubicBezTo>
                    <a:pt x="204" y="10"/>
                    <a:pt x="204" y="10"/>
                    <a:pt x="204" y="10"/>
                  </a:cubicBezTo>
                  <a:cubicBezTo>
                    <a:pt x="221" y="0"/>
                    <a:pt x="249" y="0"/>
                    <a:pt x="266" y="10"/>
                  </a:cubicBezTo>
                  <a:cubicBezTo>
                    <a:pt x="439" y="109"/>
                    <a:pt x="439" y="109"/>
                    <a:pt x="439" y="109"/>
                  </a:cubicBezTo>
                  <a:cubicBezTo>
                    <a:pt x="456" y="119"/>
                    <a:pt x="470" y="143"/>
                    <a:pt x="470" y="163"/>
                  </a:cubicBezTo>
                  <a:cubicBezTo>
                    <a:pt x="470" y="362"/>
                    <a:pt x="470" y="362"/>
                    <a:pt x="470" y="362"/>
                  </a:cubicBezTo>
                  <a:cubicBezTo>
                    <a:pt x="470" y="382"/>
                    <a:pt x="456" y="406"/>
                    <a:pt x="439" y="416"/>
                  </a:cubicBezTo>
                  <a:lnTo>
                    <a:pt x="266" y="516"/>
                  </a:lnTo>
                  <a:close/>
                </a:path>
              </a:pathLst>
            </a:custGeom>
            <a:noFill/>
            <a:ln cap="flat" cmpd="sng" w="317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60950" lIns="121900" spcFirstLastPara="1" rIns="121900" wrap="square" tIns="609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0" name="Google Shape;580;p24"/>
          <p:cNvGrpSpPr/>
          <p:nvPr/>
        </p:nvGrpSpPr>
        <p:grpSpPr>
          <a:xfrm flipH="1" rot="10800000">
            <a:off x="2703498" y="3593696"/>
            <a:ext cx="3176800" cy="60959"/>
            <a:chOff x="1239791" y="3373704"/>
            <a:chExt cx="5327375" cy="56535"/>
          </a:xfrm>
        </p:grpSpPr>
        <p:sp>
          <p:nvSpPr>
            <p:cNvPr id="581" name="Google Shape;581;p24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2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24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24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24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6" name="Google Shape;586;p24"/>
          <p:cNvSpPr txBox="1"/>
          <p:nvPr/>
        </p:nvSpPr>
        <p:spPr>
          <a:xfrm>
            <a:off x="1766550" y="3072450"/>
            <a:ext cx="5627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Thank</a:t>
            </a:r>
            <a:r>
              <a:rPr b="1" lang="en-US" sz="3400">
                <a:solidFill>
                  <a:srgbClr val="FFFFFF"/>
                </a:solidFill>
              </a:rPr>
              <a:t>s</a:t>
            </a:r>
            <a:r>
              <a:rPr b="1" lang="en-US" sz="3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For Watching</a:t>
            </a:r>
            <a:endParaRPr b="1" sz="3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3"/>
          <p:cNvGrpSpPr/>
          <p:nvPr/>
        </p:nvGrpSpPr>
        <p:grpSpPr>
          <a:xfrm flipH="1" rot="10800000">
            <a:off x="0" y="6741885"/>
            <a:ext cx="12192000" cy="116115"/>
            <a:chOff x="1239791" y="3373704"/>
            <a:chExt cx="5327375" cy="56535"/>
          </a:xfrm>
        </p:grpSpPr>
        <p:sp>
          <p:nvSpPr>
            <p:cNvPr id="217" name="Google Shape;217;p3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2" name="Google Shape;222;p3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</a:t>
            </a:r>
            <a:endParaRPr b="0" i="0" sz="1800" u="none" cap="none" strike="noStrik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224" name="Google Shape;224;p3"/>
          <p:cNvGrpSpPr/>
          <p:nvPr/>
        </p:nvGrpSpPr>
        <p:grpSpPr>
          <a:xfrm>
            <a:off x="2620626" y="2011847"/>
            <a:ext cx="1770783" cy="1770783"/>
            <a:chOff x="2866443" y="1231294"/>
            <a:chExt cx="1554244" cy="1554244"/>
          </a:xfrm>
        </p:grpSpPr>
        <p:sp>
          <p:nvSpPr>
            <p:cNvPr id="225" name="Google Shape;225;p3"/>
            <p:cNvSpPr/>
            <p:nvPr/>
          </p:nvSpPr>
          <p:spPr>
            <a:xfrm>
              <a:off x="2866443" y="1231294"/>
              <a:ext cx="1554244" cy="1554244"/>
            </a:xfrm>
            <a:prstGeom prst="ellipse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222C46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pic>
          <p:nvPicPr>
            <p:cNvPr id="226" name="Google Shape;226;p3"/>
            <p:cNvPicPr preferRelativeResize="0"/>
            <p:nvPr/>
          </p:nvPicPr>
          <p:blipFill rotWithShape="1">
            <a:blip r:embed="rId3">
              <a:alphaModFix/>
            </a:blip>
            <a:srcRect b="0" l="15422" r="15421" t="0"/>
            <a:stretch/>
          </p:blipFill>
          <p:spPr>
            <a:xfrm>
              <a:off x="2938375" y="1303226"/>
              <a:ext cx="1410381" cy="1410381"/>
            </a:xfrm>
            <a:prstGeom prst="ellipse">
              <a:avLst/>
            </a:prstGeom>
            <a:noFill/>
            <a:ln>
              <a:noFill/>
            </a:ln>
          </p:spPr>
        </p:pic>
      </p:grpSp>
      <p:sp>
        <p:nvSpPr>
          <p:cNvPr id="227" name="Google Shape;227;p3"/>
          <p:cNvSpPr/>
          <p:nvPr/>
        </p:nvSpPr>
        <p:spPr>
          <a:xfrm>
            <a:off x="6915201" y="1933497"/>
            <a:ext cx="1770783" cy="1770783"/>
          </a:xfrm>
          <a:prstGeom prst="ellipse">
            <a:avLst/>
          </a:prstGeom>
          <a:solidFill>
            <a:srgbClr val="A6A5A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222C46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28" name="Google Shape;228;p3"/>
          <p:cNvSpPr/>
          <p:nvPr/>
        </p:nvSpPr>
        <p:spPr>
          <a:xfrm>
            <a:off x="2380466" y="3920619"/>
            <a:ext cx="2210670" cy="379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67" u="none" cap="none" strike="noStrike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Business Owners</a:t>
            </a:r>
            <a:endParaRPr b="1" i="0" sz="2667" u="none" cap="none" strike="noStrike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9" name="Google Shape;229;p3"/>
          <p:cNvSpPr/>
          <p:nvPr/>
        </p:nvSpPr>
        <p:spPr>
          <a:xfrm>
            <a:off x="7537424" y="3806550"/>
            <a:ext cx="8220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67" u="none" cap="none" strike="noStrike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Yelp</a:t>
            </a:r>
            <a:endParaRPr b="1" i="0" sz="2667" u="none" cap="none" strike="noStrike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0" name="Google Shape;230;p3"/>
          <p:cNvSpPr/>
          <p:nvPr/>
        </p:nvSpPr>
        <p:spPr>
          <a:xfrm>
            <a:off x="2219410" y="4306925"/>
            <a:ext cx="2722874" cy="363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333" u="none" cap="none" strike="noStrike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Understand </a:t>
            </a:r>
            <a:r>
              <a:rPr lang="en-US" sz="1333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customers</a:t>
            </a:r>
            <a:r>
              <a:rPr i="0" lang="en-US" sz="1333" u="none" cap="none" strike="noStrike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' needs </a:t>
            </a:r>
            <a:endParaRPr i="0" sz="2400" u="none" cap="none" strike="noStrike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1" name="Google Shape;231;p3"/>
          <p:cNvSpPr/>
          <p:nvPr/>
        </p:nvSpPr>
        <p:spPr>
          <a:xfrm>
            <a:off x="6777750" y="4216919"/>
            <a:ext cx="2205000" cy="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333" u="none" cap="none" strike="noStrike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Ratings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333" u="none" cap="none" strike="noStrike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Reviews</a:t>
            </a:r>
            <a:endParaRPr i="0" sz="2400" u="none" cap="none" strike="noStrike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2" name="Google Shape;232;p3"/>
          <p:cNvSpPr txBox="1"/>
          <p:nvPr/>
        </p:nvSpPr>
        <p:spPr>
          <a:xfrm>
            <a:off x="1227700" y="245375"/>
            <a:ext cx="367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Motivation</a:t>
            </a:r>
            <a:endParaRPr/>
          </a:p>
        </p:txBody>
      </p:sp>
      <p:grpSp>
        <p:nvGrpSpPr>
          <p:cNvPr id="233" name="Google Shape;233;p3"/>
          <p:cNvGrpSpPr/>
          <p:nvPr/>
        </p:nvGrpSpPr>
        <p:grpSpPr>
          <a:xfrm>
            <a:off x="6915201" y="1929895"/>
            <a:ext cx="1770783" cy="1770783"/>
            <a:chOff x="7248060" y="1188879"/>
            <a:chExt cx="1554244" cy="1554244"/>
          </a:xfrm>
        </p:grpSpPr>
        <p:sp>
          <p:nvSpPr>
            <p:cNvPr id="234" name="Google Shape;234;p3"/>
            <p:cNvSpPr/>
            <p:nvPr/>
          </p:nvSpPr>
          <p:spPr>
            <a:xfrm>
              <a:off x="7248060" y="1188879"/>
              <a:ext cx="1554244" cy="1554244"/>
            </a:xfrm>
            <a:prstGeom prst="ellipse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222C46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pic>
          <p:nvPicPr>
            <p:cNvPr id="235" name="Google Shape;235;p3"/>
            <p:cNvPicPr preferRelativeResize="0"/>
            <p:nvPr/>
          </p:nvPicPr>
          <p:blipFill rotWithShape="1">
            <a:blip r:embed="rId4">
              <a:alphaModFix/>
            </a:blip>
            <a:srcRect b="0" l="16667" r="16666" t="0"/>
            <a:stretch/>
          </p:blipFill>
          <p:spPr>
            <a:xfrm>
              <a:off x="7334897" y="1275716"/>
              <a:ext cx="1380571" cy="1380571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descr="Yelp Clipart Transparent - Simple Yelp Logo - Free Transparent PNG Clipart  Images Download" id="236" name="Google Shape;236;p3"/>
          <p:cNvPicPr preferRelativeResize="0"/>
          <p:nvPr/>
        </p:nvPicPr>
        <p:blipFill rotWithShape="1">
          <a:blip r:embed="rId5">
            <a:alphaModFix/>
          </a:blip>
          <a:srcRect b="7169" l="21344" r="20592" t="7142"/>
          <a:stretch/>
        </p:blipFill>
        <p:spPr>
          <a:xfrm>
            <a:off x="7021478" y="2017597"/>
            <a:ext cx="1558227" cy="1584147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g10320fa62bd_2_207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242" name="Google Shape;242;g10320fa62bd_2_207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g10320fa62bd_2_207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g10320fa62bd_2_207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g10320fa62bd_2_207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g10320fa62bd_2_207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7" name="Google Shape;247;g10320fa62bd_2_207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0320fa62bd_2_207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2</a:t>
            </a:r>
            <a:endParaRPr b="0" i="0" sz="1800" u="none" cap="none" strike="noStrik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49" name="Google Shape;249;g10320fa62bd_2_207"/>
          <p:cNvSpPr txBox="1"/>
          <p:nvPr/>
        </p:nvSpPr>
        <p:spPr>
          <a:xfrm>
            <a:off x="1227700" y="245375"/>
            <a:ext cx="367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Question of Interest</a:t>
            </a:r>
            <a:endParaRPr/>
          </a:p>
        </p:txBody>
      </p:sp>
      <p:sp>
        <p:nvSpPr>
          <p:cNvPr id="250" name="Google Shape;250;g10320fa62bd_2_207"/>
          <p:cNvSpPr/>
          <p:nvPr/>
        </p:nvSpPr>
        <p:spPr>
          <a:xfrm>
            <a:off x="1261825" y="1873750"/>
            <a:ext cx="8826600" cy="23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Will using NLP </a:t>
            </a:r>
            <a:r>
              <a:rPr b="1" lang="en-US" sz="180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approach</a:t>
            </a:r>
            <a:r>
              <a:rPr b="1" lang="en-US" sz="180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 to </a:t>
            </a:r>
            <a:r>
              <a:rPr b="1" lang="en-US" sz="180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implement</a:t>
            </a:r>
            <a:r>
              <a:rPr b="1" lang="en-US" sz="180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 the sentiment analysis in large-scale data provide an accurate prediction? (Accuracy &gt; 0.5)</a:t>
            </a:r>
            <a:endParaRPr b="1"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6"/>
          <p:cNvGrpSpPr/>
          <p:nvPr/>
        </p:nvGrpSpPr>
        <p:grpSpPr>
          <a:xfrm flipH="1" rot="10800000">
            <a:off x="0" y="6741885"/>
            <a:ext cx="12192000" cy="116115"/>
            <a:chOff x="1239791" y="3373704"/>
            <a:chExt cx="5327375" cy="56535"/>
          </a:xfrm>
        </p:grpSpPr>
        <p:sp>
          <p:nvSpPr>
            <p:cNvPr id="256" name="Google Shape;256;p6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1" name="Google Shape;261;p6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6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3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63" name="Google Shape;263;p6"/>
          <p:cNvSpPr txBox="1"/>
          <p:nvPr/>
        </p:nvSpPr>
        <p:spPr>
          <a:xfrm>
            <a:off x="1227701" y="245375"/>
            <a:ext cx="2271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Dataset</a:t>
            </a:r>
            <a:endParaRPr/>
          </a:p>
        </p:txBody>
      </p:sp>
      <p:pic>
        <p:nvPicPr>
          <p:cNvPr id="264" name="Google Shape;264;p6"/>
          <p:cNvPicPr preferRelativeResize="0"/>
          <p:nvPr/>
        </p:nvPicPr>
        <p:blipFill rotWithShape="1">
          <a:blip r:embed="rId3">
            <a:alphaModFix/>
          </a:blip>
          <a:srcRect b="0" l="0" r="21728" t="0"/>
          <a:stretch/>
        </p:blipFill>
        <p:spPr>
          <a:xfrm>
            <a:off x="0" y="1306175"/>
            <a:ext cx="11905050" cy="22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6"/>
          <p:cNvSpPr txBox="1"/>
          <p:nvPr/>
        </p:nvSpPr>
        <p:spPr>
          <a:xfrm>
            <a:off x="216375" y="4268775"/>
            <a:ext cx="121923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The dataset contain 560,000 training samples and 38,000 testing samples of Yelp reviews. </a:t>
            </a:r>
            <a:endParaRPr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Dataset Website: https://www.kaggle.com/ilhamfp31/yelp-review-dataset</a:t>
            </a:r>
            <a:endParaRPr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4"/>
          <p:cNvGrpSpPr/>
          <p:nvPr/>
        </p:nvGrpSpPr>
        <p:grpSpPr>
          <a:xfrm flipH="1" rot="10800000">
            <a:off x="0" y="6741885"/>
            <a:ext cx="12192000" cy="116115"/>
            <a:chOff x="1239791" y="3373704"/>
            <a:chExt cx="5327375" cy="56535"/>
          </a:xfrm>
        </p:grpSpPr>
        <p:sp>
          <p:nvSpPr>
            <p:cNvPr id="271" name="Google Shape;271;p4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276;p4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4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4</a:t>
            </a:r>
            <a:endParaRPr b="0" i="0" sz="1800" u="none" cap="none" strike="noStrik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78" name="Google Shape;278;p4"/>
          <p:cNvSpPr txBox="1"/>
          <p:nvPr/>
        </p:nvSpPr>
        <p:spPr>
          <a:xfrm>
            <a:off x="1227700" y="245375"/>
            <a:ext cx="367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Sentiment Analysis</a:t>
            </a:r>
            <a:endParaRPr/>
          </a:p>
        </p:txBody>
      </p:sp>
      <p:sp>
        <p:nvSpPr>
          <p:cNvPr id="279" name="Google Shape;279;p4"/>
          <p:cNvSpPr/>
          <p:nvPr/>
        </p:nvSpPr>
        <p:spPr>
          <a:xfrm>
            <a:off x="1227700" y="1116250"/>
            <a:ext cx="8835300" cy="23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A powerful tool enables business owners to understand emotions of </a:t>
            </a:r>
            <a:r>
              <a:rPr b="1" lang="en-US" sz="180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customers </a:t>
            </a:r>
            <a:r>
              <a:rPr b="1" lang="en-US" sz="180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in marketing campaigns</a:t>
            </a:r>
            <a:endParaRPr b="1"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An important factor for business owners to check the products’ performance for strategy adjustment</a:t>
            </a:r>
            <a:endParaRPr b="1" sz="180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7"/>
          <p:cNvGrpSpPr/>
          <p:nvPr/>
        </p:nvGrpSpPr>
        <p:grpSpPr>
          <a:xfrm flipH="1" rot="10800000">
            <a:off x="0" y="6741885"/>
            <a:ext cx="12192000" cy="116115"/>
            <a:chOff x="1239791" y="3373704"/>
            <a:chExt cx="5327375" cy="56535"/>
          </a:xfrm>
        </p:grpSpPr>
        <p:sp>
          <p:nvSpPr>
            <p:cNvPr id="285" name="Google Shape;285;p7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0" name="Google Shape;290;p7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7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6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92" name="Google Shape;292;p7"/>
          <p:cNvSpPr txBox="1"/>
          <p:nvPr/>
        </p:nvSpPr>
        <p:spPr>
          <a:xfrm>
            <a:off x="1227700" y="245375"/>
            <a:ext cx="4868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Method</a:t>
            </a:r>
            <a:endParaRPr/>
          </a:p>
        </p:txBody>
      </p:sp>
      <p:sp>
        <p:nvSpPr>
          <p:cNvPr id="293" name="Google Shape;293;p7"/>
          <p:cNvSpPr txBox="1"/>
          <p:nvPr/>
        </p:nvSpPr>
        <p:spPr>
          <a:xfrm>
            <a:off x="1227689" y="1510044"/>
            <a:ext cx="4868400" cy="383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002060"/>
                </a:solidFill>
                <a:latin typeface="Tahoma"/>
                <a:ea typeface="Tahoma"/>
                <a:cs typeface="Tahoma"/>
                <a:sym typeface="Tahoma"/>
              </a:rPr>
              <a:t>Programming language:</a:t>
            </a:r>
            <a:endParaRPr>
              <a:solidFill>
                <a:srgbClr val="00206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Python - Numpy, Scipy, Pandas being used</a:t>
            </a:r>
            <a:endParaRPr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2000">
                <a:solidFill>
                  <a:srgbClr val="002060"/>
                </a:solidFill>
                <a:latin typeface="Tahoma"/>
                <a:ea typeface="Tahoma"/>
                <a:cs typeface="Tahoma"/>
                <a:sym typeface="Tahoma"/>
              </a:rPr>
              <a:t>Libraries:</a:t>
            </a:r>
            <a:endParaRPr>
              <a:solidFill>
                <a:srgbClr val="00206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Numpy</a:t>
            </a:r>
            <a:endParaRPr sz="1600"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Scipy</a:t>
            </a:r>
            <a:endParaRPr sz="1600"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Pandas</a:t>
            </a:r>
            <a:endParaRPr sz="1600"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nltk</a:t>
            </a:r>
            <a:endParaRPr sz="1600"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sklearn</a:t>
            </a:r>
            <a:endParaRPr sz="1600"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11"/>
          <p:cNvGrpSpPr/>
          <p:nvPr/>
        </p:nvGrpSpPr>
        <p:grpSpPr>
          <a:xfrm flipH="1" rot="10800000">
            <a:off x="0" y="6741885"/>
            <a:ext cx="12192000" cy="116115"/>
            <a:chOff x="1239791" y="3373704"/>
            <a:chExt cx="5327375" cy="56535"/>
          </a:xfrm>
        </p:grpSpPr>
        <p:sp>
          <p:nvSpPr>
            <p:cNvPr id="299" name="Google Shape;299;p11"/>
            <p:cNvSpPr/>
            <p:nvPr/>
          </p:nvSpPr>
          <p:spPr>
            <a:xfrm>
              <a:off x="123979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5498723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2305265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4433247" y="3373704"/>
              <a:ext cx="1068443" cy="56535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3370741" y="3373704"/>
              <a:ext cx="1068443" cy="5653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4" name="Google Shape;304;p11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1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7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6" name="Google Shape;306;p11"/>
          <p:cNvSpPr/>
          <p:nvPr/>
        </p:nvSpPr>
        <p:spPr>
          <a:xfrm>
            <a:off x="3700625" y="1539750"/>
            <a:ext cx="4589550" cy="4630550"/>
          </a:xfrm>
          <a:custGeom>
            <a:rect b="b" l="l" r="r" t="t"/>
            <a:pathLst>
              <a:path extrusionOk="0" h="935" w="935">
                <a:moveTo>
                  <a:pt x="870" y="608"/>
                </a:moveTo>
                <a:cubicBezTo>
                  <a:pt x="870" y="608"/>
                  <a:pt x="870" y="608"/>
                  <a:pt x="870" y="608"/>
                </a:cubicBezTo>
                <a:cubicBezTo>
                  <a:pt x="831" y="574"/>
                  <a:pt x="806" y="524"/>
                  <a:pt x="806" y="468"/>
                </a:cubicBezTo>
                <a:cubicBezTo>
                  <a:pt x="806" y="412"/>
                  <a:pt x="831" y="362"/>
                  <a:pt x="870" y="327"/>
                </a:cubicBezTo>
                <a:cubicBezTo>
                  <a:pt x="870" y="327"/>
                  <a:pt x="870" y="327"/>
                  <a:pt x="870" y="327"/>
                </a:cubicBezTo>
                <a:cubicBezTo>
                  <a:pt x="910" y="293"/>
                  <a:pt x="935" y="243"/>
                  <a:pt x="935" y="186"/>
                </a:cubicBezTo>
                <a:cubicBezTo>
                  <a:pt x="935" y="83"/>
                  <a:pt x="852" y="0"/>
                  <a:pt x="750" y="0"/>
                </a:cubicBezTo>
                <a:cubicBezTo>
                  <a:pt x="693" y="0"/>
                  <a:pt x="642" y="25"/>
                  <a:pt x="608" y="65"/>
                </a:cubicBezTo>
                <a:cubicBezTo>
                  <a:pt x="608" y="65"/>
                  <a:pt x="608" y="65"/>
                  <a:pt x="608" y="65"/>
                </a:cubicBezTo>
                <a:cubicBezTo>
                  <a:pt x="574" y="105"/>
                  <a:pt x="524" y="129"/>
                  <a:pt x="468" y="129"/>
                </a:cubicBezTo>
                <a:cubicBezTo>
                  <a:pt x="412" y="129"/>
                  <a:pt x="362" y="105"/>
                  <a:pt x="328" y="65"/>
                </a:cubicBezTo>
                <a:cubicBezTo>
                  <a:pt x="328" y="65"/>
                  <a:pt x="328" y="65"/>
                  <a:pt x="328" y="65"/>
                </a:cubicBezTo>
                <a:cubicBezTo>
                  <a:pt x="294" y="25"/>
                  <a:pt x="243" y="0"/>
                  <a:pt x="186" y="0"/>
                </a:cubicBezTo>
                <a:cubicBezTo>
                  <a:pt x="83" y="0"/>
                  <a:pt x="0" y="83"/>
                  <a:pt x="0" y="186"/>
                </a:cubicBezTo>
                <a:cubicBezTo>
                  <a:pt x="0" y="243"/>
                  <a:pt x="26" y="293"/>
                  <a:pt x="66" y="327"/>
                </a:cubicBezTo>
                <a:cubicBezTo>
                  <a:pt x="66" y="327"/>
                  <a:pt x="66" y="327"/>
                  <a:pt x="66" y="327"/>
                </a:cubicBezTo>
                <a:cubicBezTo>
                  <a:pt x="105" y="362"/>
                  <a:pt x="130" y="412"/>
                  <a:pt x="130" y="468"/>
                </a:cubicBezTo>
                <a:cubicBezTo>
                  <a:pt x="130" y="524"/>
                  <a:pt x="105" y="574"/>
                  <a:pt x="66" y="608"/>
                </a:cubicBezTo>
                <a:cubicBezTo>
                  <a:pt x="66" y="608"/>
                  <a:pt x="66" y="608"/>
                  <a:pt x="66" y="608"/>
                </a:cubicBezTo>
                <a:cubicBezTo>
                  <a:pt x="26" y="642"/>
                  <a:pt x="0" y="693"/>
                  <a:pt x="0" y="749"/>
                </a:cubicBezTo>
                <a:cubicBezTo>
                  <a:pt x="0" y="852"/>
                  <a:pt x="83" y="935"/>
                  <a:pt x="186" y="935"/>
                </a:cubicBezTo>
                <a:cubicBezTo>
                  <a:pt x="243" y="935"/>
                  <a:pt x="294" y="910"/>
                  <a:pt x="328" y="870"/>
                </a:cubicBezTo>
                <a:cubicBezTo>
                  <a:pt x="328" y="870"/>
                  <a:pt x="328" y="870"/>
                  <a:pt x="328" y="870"/>
                </a:cubicBezTo>
                <a:cubicBezTo>
                  <a:pt x="362" y="831"/>
                  <a:pt x="412" y="806"/>
                  <a:pt x="468" y="806"/>
                </a:cubicBezTo>
                <a:cubicBezTo>
                  <a:pt x="524" y="806"/>
                  <a:pt x="574" y="831"/>
                  <a:pt x="608" y="870"/>
                </a:cubicBezTo>
                <a:cubicBezTo>
                  <a:pt x="608" y="870"/>
                  <a:pt x="608" y="870"/>
                  <a:pt x="608" y="870"/>
                </a:cubicBezTo>
                <a:cubicBezTo>
                  <a:pt x="642" y="910"/>
                  <a:pt x="693" y="935"/>
                  <a:pt x="750" y="935"/>
                </a:cubicBezTo>
                <a:cubicBezTo>
                  <a:pt x="852" y="935"/>
                  <a:pt x="935" y="852"/>
                  <a:pt x="935" y="749"/>
                </a:cubicBezTo>
                <a:cubicBezTo>
                  <a:pt x="935" y="693"/>
                  <a:pt x="910" y="642"/>
                  <a:pt x="870" y="608"/>
                </a:cubicBezTo>
                <a:close/>
                <a:moveTo>
                  <a:pt x="468" y="681"/>
                </a:moveTo>
                <a:cubicBezTo>
                  <a:pt x="350" y="681"/>
                  <a:pt x="255" y="585"/>
                  <a:pt x="255" y="468"/>
                </a:cubicBezTo>
                <a:cubicBezTo>
                  <a:pt x="255" y="350"/>
                  <a:pt x="350" y="255"/>
                  <a:pt x="468" y="255"/>
                </a:cubicBezTo>
                <a:cubicBezTo>
                  <a:pt x="585" y="255"/>
                  <a:pt x="681" y="350"/>
                  <a:pt x="681" y="468"/>
                </a:cubicBezTo>
                <a:cubicBezTo>
                  <a:pt x="681" y="585"/>
                  <a:pt x="585" y="681"/>
                  <a:pt x="468" y="681"/>
                </a:cubicBez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11"/>
          <p:cNvSpPr/>
          <p:nvPr/>
        </p:nvSpPr>
        <p:spPr>
          <a:xfrm>
            <a:off x="3895075" y="4532730"/>
            <a:ext cx="1332576" cy="1334967"/>
          </a:xfrm>
          <a:prstGeom prst="ellipse">
            <a:avLst/>
          </a:prstGeom>
          <a:solidFill>
            <a:srgbClr val="222C4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11"/>
          <p:cNvSpPr/>
          <p:nvPr/>
        </p:nvSpPr>
        <p:spPr>
          <a:xfrm>
            <a:off x="6672500" y="1757472"/>
            <a:ext cx="1337312" cy="1330078"/>
          </a:xfrm>
          <a:prstGeom prst="ellipse">
            <a:avLst/>
          </a:prstGeom>
          <a:solidFill>
            <a:srgbClr val="222C4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11"/>
          <p:cNvSpPr/>
          <p:nvPr/>
        </p:nvSpPr>
        <p:spPr>
          <a:xfrm>
            <a:off x="8404488" y="2296660"/>
            <a:ext cx="3544500" cy="9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Drop out stop words/lemmatization </a:t>
            </a:r>
            <a:endParaRPr sz="135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in the same direction</a:t>
            </a:r>
            <a:endParaRPr sz="1333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10" name="Google Shape;310;p11"/>
          <p:cNvSpPr txBox="1"/>
          <p:nvPr/>
        </p:nvSpPr>
        <p:spPr>
          <a:xfrm>
            <a:off x="8404501" y="1919550"/>
            <a:ext cx="2077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5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Preprocessing</a:t>
            </a:r>
            <a:endParaRPr b="1" sz="1867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11" name="Google Shape;311;p11"/>
          <p:cNvSpPr/>
          <p:nvPr/>
        </p:nvSpPr>
        <p:spPr>
          <a:xfrm>
            <a:off x="945125" y="1977213"/>
            <a:ext cx="2349600" cy="15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33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Word count;</a:t>
            </a:r>
            <a:endParaRPr sz="1333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33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TF-IDF (frequency/count):</a:t>
            </a:r>
            <a:endParaRPr sz="1333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33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high frequency/shrinkage</a:t>
            </a:r>
            <a:endParaRPr sz="1333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12" name="Google Shape;312;p11"/>
          <p:cNvSpPr txBox="1"/>
          <p:nvPr/>
        </p:nvSpPr>
        <p:spPr>
          <a:xfrm>
            <a:off x="-249773" y="1539750"/>
            <a:ext cx="35445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67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Words Embedding</a:t>
            </a:r>
            <a:endParaRPr b="1" sz="1867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13" name="Google Shape;313;p11"/>
          <p:cNvSpPr/>
          <p:nvPr/>
        </p:nvSpPr>
        <p:spPr>
          <a:xfrm>
            <a:off x="1041925" y="5185993"/>
            <a:ext cx="3544500" cy="9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33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Naive Bayes Classifier</a:t>
            </a:r>
            <a:endParaRPr sz="1333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33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SVM </a:t>
            </a:r>
            <a:endParaRPr sz="1333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33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Logistic Regression</a:t>
            </a:r>
            <a:endParaRPr sz="1333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14" name="Google Shape;314;p11"/>
          <p:cNvSpPr txBox="1"/>
          <p:nvPr/>
        </p:nvSpPr>
        <p:spPr>
          <a:xfrm>
            <a:off x="1041926" y="4734763"/>
            <a:ext cx="27555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5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Classifier</a:t>
            </a:r>
            <a:endParaRPr b="1" sz="1867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15" name="Google Shape;315;p11"/>
          <p:cNvSpPr/>
          <p:nvPr/>
        </p:nvSpPr>
        <p:spPr>
          <a:xfrm>
            <a:off x="5227651" y="2993047"/>
            <a:ext cx="1634352" cy="1634352"/>
          </a:xfrm>
          <a:prstGeom prst="ellipse">
            <a:avLst/>
          </a:prstGeom>
          <a:gradFill>
            <a:gsLst>
              <a:gs pos="0">
                <a:srgbClr val="CCCCCC"/>
              </a:gs>
              <a:gs pos="100000">
                <a:srgbClr val="FCFCFC"/>
              </a:gs>
            </a:gsLst>
            <a:lin ang="7200000" scaled="0"/>
          </a:gradFill>
          <a:ln cap="flat" cmpd="sng" w="127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254000" rotWithShape="0" algn="tr" dir="8160000" dist="127000">
              <a:srgbClr val="000000">
                <a:alpha val="3372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11"/>
          <p:cNvSpPr txBox="1"/>
          <p:nvPr/>
        </p:nvSpPr>
        <p:spPr>
          <a:xfrm>
            <a:off x="5372247" y="3617367"/>
            <a:ext cx="1300421" cy="379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67">
                <a:solidFill>
                  <a:srgbClr val="222C4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METHOD</a:t>
            </a:r>
            <a:endParaRPr b="1" sz="1867">
              <a:solidFill>
                <a:srgbClr val="222C46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7" name="Google Shape;317;p11"/>
          <p:cNvSpPr txBox="1"/>
          <p:nvPr/>
        </p:nvSpPr>
        <p:spPr>
          <a:xfrm>
            <a:off x="1227700" y="245375"/>
            <a:ext cx="367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Analysis Procedure</a:t>
            </a:r>
            <a:endParaRPr/>
          </a:p>
        </p:txBody>
      </p:sp>
      <p:sp>
        <p:nvSpPr>
          <p:cNvPr id="318" name="Google Shape;318;p11"/>
          <p:cNvSpPr/>
          <p:nvPr/>
        </p:nvSpPr>
        <p:spPr>
          <a:xfrm>
            <a:off x="3894964" y="1757472"/>
            <a:ext cx="1332339" cy="1330078"/>
          </a:xfrm>
          <a:prstGeom prst="ellipse">
            <a:avLst/>
          </a:prstGeom>
          <a:solidFill>
            <a:srgbClr val="A6A5A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11"/>
          <p:cNvSpPr txBox="1"/>
          <p:nvPr/>
        </p:nvSpPr>
        <p:spPr>
          <a:xfrm>
            <a:off x="7171775" y="2122363"/>
            <a:ext cx="752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</a:rPr>
              <a:t>1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320" name="Google Shape;320;p11"/>
          <p:cNvSpPr txBox="1"/>
          <p:nvPr/>
        </p:nvSpPr>
        <p:spPr>
          <a:xfrm>
            <a:off x="4390525" y="2122363"/>
            <a:ext cx="752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2</a:t>
            </a:r>
            <a:endParaRPr sz="2700"/>
          </a:p>
        </p:txBody>
      </p:sp>
      <p:sp>
        <p:nvSpPr>
          <p:cNvPr id="321" name="Google Shape;321;p11"/>
          <p:cNvSpPr txBox="1"/>
          <p:nvPr/>
        </p:nvSpPr>
        <p:spPr>
          <a:xfrm>
            <a:off x="4285575" y="4950275"/>
            <a:ext cx="592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1"/>
                </a:solidFill>
              </a:rPr>
              <a:t>3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322" name="Google Shape;322;p11"/>
          <p:cNvSpPr/>
          <p:nvPr/>
        </p:nvSpPr>
        <p:spPr>
          <a:xfrm>
            <a:off x="6728739" y="4585322"/>
            <a:ext cx="1332300" cy="1330200"/>
          </a:xfrm>
          <a:prstGeom prst="ellipse">
            <a:avLst/>
          </a:prstGeom>
          <a:solidFill>
            <a:srgbClr val="A6A5A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7215925" y="4900050"/>
            <a:ext cx="752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/>
              <a:t>4</a:t>
            </a:r>
            <a:endParaRPr sz="2700"/>
          </a:p>
        </p:txBody>
      </p:sp>
      <p:sp>
        <p:nvSpPr>
          <p:cNvPr id="324" name="Google Shape;324;p11"/>
          <p:cNvSpPr/>
          <p:nvPr/>
        </p:nvSpPr>
        <p:spPr>
          <a:xfrm>
            <a:off x="8449638" y="5270660"/>
            <a:ext cx="3544500" cy="9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Compute and compare the accuracy </a:t>
            </a:r>
            <a:endParaRPr sz="1350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with three classifiers</a:t>
            </a:r>
            <a:endParaRPr sz="1333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8449651" y="4888925"/>
            <a:ext cx="2077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50">
                <a:solidFill>
                  <a:srgbClr val="222C46"/>
                </a:solidFill>
                <a:latin typeface="Tahoma"/>
                <a:ea typeface="Tahoma"/>
                <a:cs typeface="Tahoma"/>
                <a:sym typeface="Tahoma"/>
              </a:rPr>
              <a:t>Accuracy</a:t>
            </a:r>
            <a:endParaRPr b="1" sz="1867">
              <a:solidFill>
                <a:srgbClr val="222C46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330;g10320fa62bd_2_11"/>
          <p:cNvGrpSpPr/>
          <p:nvPr/>
        </p:nvGrpSpPr>
        <p:grpSpPr>
          <a:xfrm flipH="1" rot="10800000">
            <a:off x="54" y="6742027"/>
            <a:ext cx="12191903" cy="115840"/>
            <a:chOff x="1239791" y="3373704"/>
            <a:chExt cx="5327232" cy="56400"/>
          </a:xfrm>
        </p:grpSpPr>
        <p:sp>
          <p:nvSpPr>
            <p:cNvPr id="331" name="Google Shape;331;g10320fa62bd_2_11"/>
            <p:cNvSpPr/>
            <p:nvPr/>
          </p:nvSpPr>
          <p:spPr>
            <a:xfrm>
              <a:off x="123979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g10320fa62bd_2_11"/>
            <p:cNvSpPr/>
            <p:nvPr/>
          </p:nvSpPr>
          <p:spPr>
            <a:xfrm>
              <a:off x="5498723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g10320fa62bd_2_11"/>
            <p:cNvSpPr/>
            <p:nvPr/>
          </p:nvSpPr>
          <p:spPr>
            <a:xfrm>
              <a:off x="2305265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10320fa62bd_2_11"/>
            <p:cNvSpPr/>
            <p:nvPr/>
          </p:nvSpPr>
          <p:spPr>
            <a:xfrm>
              <a:off x="4433247" y="3373704"/>
              <a:ext cx="1068300" cy="56400"/>
            </a:xfrm>
            <a:prstGeom prst="rect">
              <a:avLst/>
            </a:prstGeom>
            <a:solidFill>
              <a:srgbClr val="222C4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g10320fa62bd_2_11"/>
            <p:cNvSpPr/>
            <p:nvPr/>
          </p:nvSpPr>
          <p:spPr>
            <a:xfrm>
              <a:off x="3370741" y="3373704"/>
              <a:ext cx="1068300" cy="564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6" name="Google Shape;336;g10320fa62bd_2_11"/>
          <p:cNvSpPr/>
          <p:nvPr/>
        </p:nvSpPr>
        <p:spPr>
          <a:xfrm>
            <a:off x="449451" y="0"/>
            <a:ext cx="592474" cy="945397"/>
          </a:xfrm>
          <a:prstGeom prst="flowChartOffpageConnector">
            <a:avLst/>
          </a:prstGeom>
          <a:solidFill>
            <a:srgbClr val="222C4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10320fa62bd_2_11"/>
          <p:cNvSpPr txBox="1"/>
          <p:nvPr/>
        </p:nvSpPr>
        <p:spPr>
          <a:xfrm rot="5400000">
            <a:off x="367528" y="81922"/>
            <a:ext cx="756318" cy="5924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7</a:t>
            </a:r>
            <a:endParaRPr sz="18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38" name="Google Shape;338;g10320fa62bd_2_11"/>
          <p:cNvSpPr txBox="1"/>
          <p:nvPr/>
        </p:nvSpPr>
        <p:spPr>
          <a:xfrm>
            <a:off x="1227700" y="245375"/>
            <a:ext cx="3675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222D47"/>
                </a:solidFill>
                <a:latin typeface="Tahoma"/>
                <a:ea typeface="Tahoma"/>
                <a:cs typeface="Tahoma"/>
                <a:sym typeface="Tahoma"/>
              </a:rPr>
              <a:t>Preprocessing</a:t>
            </a:r>
            <a:endParaRPr/>
          </a:p>
        </p:txBody>
      </p:sp>
      <p:sp>
        <p:nvSpPr>
          <p:cNvPr id="339" name="Google Shape;339;g10320fa62bd_2_11"/>
          <p:cNvSpPr txBox="1"/>
          <p:nvPr/>
        </p:nvSpPr>
        <p:spPr>
          <a:xfrm>
            <a:off x="7171775" y="2122363"/>
            <a:ext cx="752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</a:endParaRPr>
          </a:p>
        </p:txBody>
      </p:sp>
      <p:pic>
        <p:nvPicPr>
          <p:cNvPr id="340" name="Google Shape;340;g10320fa62bd_2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00" y="1430954"/>
            <a:ext cx="8613407" cy="3007122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g10320fa62bd_2_11"/>
          <p:cNvSpPr txBox="1"/>
          <p:nvPr/>
        </p:nvSpPr>
        <p:spPr>
          <a:xfrm>
            <a:off x="1749275" y="4438075"/>
            <a:ext cx="69633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50">
                <a:solidFill>
                  <a:schemeClr val="dk1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Azure text analytics API results as of publication date (30 Aug 2019)</a:t>
            </a:r>
            <a:endParaRPr sz="19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2017-04-09T09:43:37Z</dcterms:created>
  <dc:creator>BOSSPPT 2017-2018</dc:creator>
</cp:coreProperties>
</file>